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58" r:id="rId4"/>
    <p:sldId id="259" r:id="rId5"/>
    <p:sldId id="260" r:id="rId6"/>
    <p:sldId id="261" r:id="rId7"/>
    <p:sldId id="262" r:id="rId8"/>
    <p:sldId id="276" r:id="rId9"/>
    <p:sldId id="263" r:id="rId10"/>
    <p:sldId id="264" r:id="rId11"/>
    <p:sldId id="288" r:id="rId12"/>
    <p:sldId id="278" r:id="rId13"/>
    <p:sldId id="283" r:id="rId14"/>
    <p:sldId id="279" r:id="rId15"/>
    <p:sldId id="280" r:id="rId16"/>
    <p:sldId id="281" r:id="rId17"/>
    <p:sldId id="284" r:id="rId18"/>
    <p:sldId id="282" r:id="rId19"/>
    <p:sldId id="289" r:id="rId20"/>
    <p:sldId id="285" r:id="rId21"/>
    <p:sldId id="287" r:id="rId22"/>
    <p:sldId id="291" r:id="rId23"/>
    <p:sldId id="266" r:id="rId24"/>
    <p:sldId id="267" r:id="rId25"/>
    <p:sldId id="290" r:id="rId2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Hoja_de_c_lculo_de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Hoja_de_c_lculo_de_Microsoft_Office_Excel2.xlsx"/></Relationships>
</file>

<file path=ppt/charts/chart1.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n-US" dirty="0"/>
              <a:t>   </a:t>
            </a:r>
            <a:r>
              <a:rPr lang="en-US" dirty="0" err="1" smtClean="0"/>
              <a:t>Distribución</a:t>
            </a:r>
            <a:r>
              <a:rPr lang="en-US" dirty="0" smtClean="0"/>
              <a:t> de </a:t>
            </a:r>
            <a:r>
              <a:rPr lang="en-US" dirty="0" err="1" smtClean="0"/>
              <a:t>las</a:t>
            </a:r>
            <a:r>
              <a:rPr lang="en-US" dirty="0" smtClean="0"/>
              <a:t> </a:t>
            </a:r>
            <a:r>
              <a:rPr lang="en-US" dirty="0" err="1" smtClean="0"/>
              <a:t>pacientes</a:t>
            </a:r>
            <a:r>
              <a:rPr lang="en-US" dirty="0" smtClean="0"/>
              <a:t> </a:t>
            </a:r>
            <a:r>
              <a:rPr lang="en-US" dirty="0" err="1" smtClean="0"/>
              <a:t>por</a:t>
            </a:r>
            <a:r>
              <a:rPr lang="en-US" dirty="0" smtClean="0"/>
              <a:t> </a:t>
            </a:r>
            <a:r>
              <a:rPr lang="en-US" dirty="0" err="1" smtClean="0"/>
              <a:t>grupo</a:t>
            </a:r>
            <a:r>
              <a:rPr lang="en-US" dirty="0" smtClean="0"/>
              <a:t> de </a:t>
            </a:r>
            <a:r>
              <a:rPr lang="en-US" dirty="0" err="1" smtClean="0"/>
              <a:t>estudio</a:t>
            </a:r>
            <a:r>
              <a:rPr lang="en-US" dirty="0" smtClean="0"/>
              <a:t> de</a:t>
            </a:r>
            <a:r>
              <a:rPr lang="en-US" baseline="0" dirty="0" smtClean="0"/>
              <a:t> </a:t>
            </a:r>
            <a:r>
              <a:rPr lang="en-US" baseline="0" dirty="0" err="1" smtClean="0"/>
              <a:t>acuerdo</a:t>
            </a:r>
            <a:r>
              <a:rPr lang="en-US" baseline="0" dirty="0" smtClean="0"/>
              <a:t> a</a:t>
            </a:r>
            <a:r>
              <a:rPr lang="en-US" dirty="0" smtClean="0"/>
              <a:t> IMC</a:t>
            </a:r>
            <a:endParaRPr lang="en-US" dirty="0"/>
          </a:p>
        </c:rich>
      </c:tx>
      <c:layout/>
    </c:title>
    <c:view3D>
      <c:rAngAx val="1"/>
    </c:view3D>
    <c:plotArea>
      <c:layout/>
      <c:bar3DChart>
        <c:barDir val="col"/>
        <c:grouping val="clustered"/>
        <c:ser>
          <c:idx val="0"/>
          <c:order val="0"/>
          <c:tx>
            <c:strRef>
              <c:f>Hoja1!$B$1</c:f>
              <c:strCache>
                <c:ptCount val="1"/>
                <c:pt idx="0">
                  <c:v>    n=595</c:v>
                </c:pt>
              </c:strCache>
            </c:strRef>
          </c:tx>
          <c:cat>
            <c:strRef>
              <c:f>Hoja1!$A$2:$A$4</c:f>
              <c:strCache>
                <c:ptCount val="3"/>
                <c:pt idx="0">
                  <c:v>peso normal 146</c:v>
                </c:pt>
                <c:pt idx="1">
                  <c:v>sobrepeso 240</c:v>
                </c:pt>
                <c:pt idx="2">
                  <c:v>obesidad.. 209</c:v>
                </c:pt>
              </c:strCache>
            </c:strRef>
          </c:cat>
          <c:val>
            <c:numRef>
              <c:f>Hoja1!$B$2:$B$4</c:f>
              <c:numCache>
                <c:formatCode>General</c:formatCode>
                <c:ptCount val="3"/>
                <c:pt idx="0">
                  <c:v>146</c:v>
                </c:pt>
                <c:pt idx="1">
                  <c:v>240</c:v>
                </c:pt>
                <c:pt idx="2">
                  <c:v>209</c:v>
                </c:pt>
              </c:numCache>
            </c:numRef>
          </c:val>
        </c:ser>
        <c:shape val="box"/>
        <c:axId val="64109952"/>
        <c:axId val="64574592"/>
        <c:axId val="0"/>
      </c:bar3DChart>
      <c:catAx>
        <c:axId val="64109952"/>
        <c:scaling>
          <c:orientation val="minMax"/>
        </c:scaling>
        <c:axPos val="b"/>
        <c:tickLblPos val="nextTo"/>
        <c:crossAx val="64574592"/>
        <c:crosses val="autoZero"/>
        <c:auto val="1"/>
        <c:lblAlgn val="ctr"/>
        <c:lblOffset val="100"/>
      </c:catAx>
      <c:valAx>
        <c:axId val="64574592"/>
        <c:scaling>
          <c:orientation val="minMax"/>
        </c:scaling>
        <c:axPos val="l"/>
        <c:majorGridlines/>
        <c:numFmt formatCode="General" sourceLinked="1"/>
        <c:tickLblPos val="nextTo"/>
        <c:crossAx val="64109952"/>
        <c:crosses val="autoZero"/>
        <c:crossBetween val="between"/>
      </c:valAx>
    </c:plotArea>
    <c:legend>
      <c:legendPos val="r"/>
      <c:layout/>
    </c:legend>
    <c:plotVisOnly val="1"/>
  </c:chart>
  <c:txPr>
    <a:bodyPr/>
    <a:lstStyle/>
    <a:p>
      <a:pPr>
        <a:defRPr sz="1800"/>
      </a:pPr>
      <a:endParaRPr lang="es-MX"/>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MX"/>
  <c:chart>
    <c:title>
      <c:layout/>
    </c:title>
    <c:view3D>
      <c:rAngAx val="1"/>
    </c:view3D>
    <c:plotArea>
      <c:layout/>
      <c:bar3DChart>
        <c:barDir val="col"/>
        <c:grouping val="clustered"/>
        <c:ser>
          <c:idx val="0"/>
          <c:order val="0"/>
          <c:tx>
            <c:strRef>
              <c:f>Hoja1!$B$1</c:f>
              <c:strCache>
                <c:ptCount val="1"/>
                <c:pt idx="0">
                  <c:v>Patologías presentes en el grupo de pacientes estudiadas</c:v>
                </c:pt>
              </c:strCache>
            </c:strRef>
          </c:tx>
          <c:cat>
            <c:strRef>
              <c:f>Hoja1!$A$2:$A$9</c:f>
              <c:strCache>
                <c:ptCount val="8"/>
                <c:pt idx="0">
                  <c:v>infertilidad</c:v>
                </c:pt>
                <c:pt idx="1">
                  <c:v>enf. Crónica</c:v>
                </c:pt>
                <c:pt idx="2">
                  <c:v>HAS en el Emb</c:v>
                </c:pt>
                <c:pt idx="3">
                  <c:v>Diabetes G</c:v>
                </c:pt>
                <c:pt idx="4">
                  <c:v>Anemia</c:v>
                </c:pt>
                <c:pt idx="5">
                  <c:v>Hiperprolactinemia</c:v>
                </c:pt>
                <c:pt idx="6">
                  <c:v>HAS Crónica</c:v>
                </c:pt>
                <c:pt idx="7">
                  <c:v>Hipotiroidismo</c:v>
                </c:pt>
              </c:strCache>
            </c:strRef>
          </c:cat>
          <c:val>
            <c:numRef>
              <c:f>Hoja1!$B$2:$B$9</c:f>
              <c:numCache>
                <c:formatCode>General</c:formatCode>
                <c:ptCount val="8"/>
                <c:pt idx="0">
                  <c:v>28</c:v>
                </c:pt>
                <c:pt idx="1">
                  <c:v>2</c:v>
                </c:pt>
                <c:pt idx="2">
                  <c:v>47</c:v>
                </c:pt>
                <c:pt idx="3">
                  <c:v>9</c:v>
                </c:pt>
                <c:pt idx="4">
                  <c:v>14</c:v>
                </c:pt>
                <c:pt idx="5">
                  <c:v>1</c:v>
                </c:pt>
                <c:pt idx="6">
                  <c:v>1</c:v>
                </c:pt>
                <c:pt idx="7">
                  <c:v>2</c:v>
                </c:pt>
              </c:numCache>
            </c:numRef>
          </c:val>
        </c:ser>
        <c:shape val="box"/>
        <c:axId val="70578560"/>
        <c:axId val="70580480"/>
        <c:axId val="0"/>
      </c:bar3DChart>
      <c:catAx>
        <c:axId val="70578560"/>
        <c:scaling>
          <c:orientation val="minMax"/>
        </c:scaling>
        <c:axPos val="b"/>
        <c:tickLblPos val="nextTo"/>
        <c:crossAx val="70580480"/>
        <c:crosses val="autoZero"/>
        <c:auto val="1"/>
        <c:lblAlgn val="ctr"/>
        <c:lblOffset val="100"/>
      </c:catAx>
      <c:valAx>
        <c:axId val="70580480"/>
        <c:scaling>
          <c:orientation val="minMax"/>
        </c:scaling>
        <c:axPos val="l"/>
        <c:majorGridlines/>
        <c:numFmt formatCode="General" sourceLinked="1"/>
        <c:tickLblPos val="nextTo"/>
        <c:crossAx val="70578560"/>
        <c:crosses val="autoZero"/>
        <c:crossBetween val="between"/>
      </c:valAx>
    </c:plotArea>
    <c:legend>
      <c:legendPos val="r"/>
      <c:layout/>
    </c:legend>
    <c:plotVisOnly val="1"/>
  </c:chart>
  <c:txPr>
    <a:bodyPr/>
    <a:lstStyle/>
    <a:p>
      <a:pPr>
        <a:defRPr sz="1800"/>
      </a:pPr>
      <a:endParaRPr lang="es-MX"/>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CA8CBD-D737-4BF4-87A2-C2D95D72D975}" type="datetimeFigureOut">
              <a:rPr lang="es-MX" smtClean="0"/>
              <a:pPr/>
              <a:t>09/02/2012</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13BDCC-4BC1-495B-933E-8A5360D48AF4}" type="slidenum">
              <a:rPr lang="es-MX" smtClean="0"/>
              <a:pPr/>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MX" dirty="0" smtClean="0"/>
              <a:t>28 – 2 – 47- 9- 1</a:t>
            </a:r>
            <a:r>
              <a:rPr lang="es-MX" baseline="0" dirty="0" smtClean="0"/>
              <a:t>4- 1 – 1 – 2 </a:t>
            </a:r>
            <a:endParaRPr lang="es-MX" dirty="0"/>
          </a:p>
        </p:txBody>
      </p:sp>
      <p:sp>
        <p:nvSpPr>
          <p:cNvPr id="4" name="3 Marcador de número de diapositiva"/>
          <p:cNvSpPr>
            <a:spLocks noGrp="1"/>
          </p:cNvSpPr>
          <p:nvPr>
            <p:ph type="sldNum" sz="quarter" idx="10"/>
          </p:nvPr>
        </p:nvSpPr>
        <p:spPr/>
        <p:txBody>
          <a:bodyPr/>
          <a:lstStyle/>
          <a:p>
            <a:fld id="{C613BDCC-4BC1-495B-933E-8A5360D48AF4}" type="slidenum">
              <a:rPr lang="es-MX" smtClean="0"/>
              <a:pPr/>
              <a:t>12</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AC18E275-E48B-43F1-97CC-C0F46CB7A4BF}" type="datetimeFigureOut">
              <a:rPr lang="es-MX" smtClean="0"/>
              <a:pPr/>
              <a:t>09/02/2012</a:t>
            </a:fld>
            <a:endParaRPr lang="es-MX"/>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MX"/>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66564422-31C1-4769-BFF6-C5D7703C2E87}"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C18E275-E48B-43F1-97CC-C0F46CB7A4BF}" type="datetimeFigureOut">
              <a:rPr lang="es-MX" smtClean="0"/>
              <a:pPr/>
              <a:t>09/02/2012</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66564422-31C1-4769-BFF6-C5D7703C2E87}"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C18E275-E48B-43F1-97CC-C0F46CB7A4BF}" type="datetimeFigureOut">
              <a:rPr lang="es-MX" smtClean="0"/>
              <a:pPr/>
              <a:t>09/02/2012</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66564422-31C1-4769-BFF6-C5D7703C2E87}"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C18E275-E48B-43F1-97CC-C0F46CB7A4BF}" type="datetimeFigureOut">
              <a:rPr lang="es-MX" smtClean="0"/>
              <a:pPr/>
              <a:t>09/02/2012</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66564422-31C1-4769-BFF6-C5D7703C2E87}" type="slidenum">
              <a:rPr lang="es-MX" smtClean="0"/>
              <a:pPr/>
              <a:t>‹Nº›</a:t>
            </a:fld>
            <a:endParaRPr lang="es-MX"/>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AC18E275-E48B-43F1-97CC-C0F46CB7A4BF}" type="datetimeFigureOut">
              <a:rPr lang="es-MX" smtClean="0"/>
              <a:pPr/>
              <a:t>09/02/2012</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66564422-31C1-4769-BFF6-C5D7703C2E87}" type="slidenum">
              <a:rPr lang="es-MX" smtClean="0"/>
              <a:pPr/>
              <a:t>‹Nº›</a:t>
            </a:fld>
            <a:endParaRPr lang="es-MX"/>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AC18E275-E48B-43F1-97CC-C0F46CB7A4BF}" type="datetimeFigureOut">
              <a:rPr lang="es-MX" smtClean="0"/>
              <a:pPr/>
              <a:t>09/02/2012</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66564422-31C1-4769-BFF6-C5D7703C2E87}" type="slidenum">
              <a:rPr lang="es-MX" smtClean="0"/>
              <a:pPr/>
              <a:t>‹Nº›</a:t>
            </a:fld>
            <a:endParaRPr lang="es-MX"/>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AC18E275-E48B-43F1-97CC-C0F46CB7A4BF}" type="datetimeFigureOut">
              <a:rPr lang="es-MX" smtClean="0"/>
              <a:pPr/>
              <a:t>09/02/2012</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p:txBody>
          <a:bodyPr/>
          <a:lstStyle>
            <a:extLst/>
          </a:lstStyle>
          <a:p>
            <a:fld id="{66564422-31C1-4769-BFF6-C5D7703C2E87}"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AC18E275-E48B-43F1-97CC-C0F46CB7A4BF}" type="datetimeFigureOut">
              <a:rPr lang="es-MX" smtClean="0"/>
              <a:pPr/>
              <a:t>09/02/2012</a:t>
            </a:fld>
            <a:endParaRPr lang="es-MX"/>
          </a:p>
        </p:txBody>
      </p:sp>
      <p:sp>
        <p:nvSpPr>
          <p:cNvPr id="4" name="3 Marcador de pie de página"/>
          <p:cNvSpPr>
            <a:spLocks noGrp="1"/>
          </p:cNvSpPr>
          <p:nvPr>
            <p:ph type="ftr" sz="quarter" idx="11"/>
          </p:nvPr>
        </p:nvSpPr>
        <p:spPr/>
        <p:txBody>
          <a:bodyPr/>
          <a:lstStyle>
            <a:extLst/>
          </a:lstStyle>
          <a:p>
            <a:endParaRPr lang="es-MX"/>
          </a:p>
        </p:txBody>
      </p:sp>
      <p:sp>
        <p:nvSpPr>
          <p:cNvPr id="5" name="4 Marcador de número de diapositiva"/>
          <p:cNvSpPr>
            <a:spLocks noGrp="1"/>
          </p:cNvSpPr>
          <p:nvPr>
            <p:ph type="sldNum" sz="quarter" idx="12"/>
          </p:nvPr>
        </p:nvSpPr>
        <p:spPr/>
        <p:txBody>
          <a:bodyPr/>
          <a:lstStyle>
            <a:extLst/>
          </a:lstStyle>
          <a:p>
            <a:fld id="{66564422-31C1-4769-BFF6-C5D7703C2E87}" type="slidenum">
              <a:rPr lang="es-MX" smtClean="0"/>
              <a:pPr/>
              <a:t>‹Nº›</a:t>
            </a:fld>
            <a:endParaRPr lang="es-MX"/>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AC18E275-E48B-43F1-97CC-C0F46CB7A4BF}" type="datetimeFigureOut">
              <a:rPr lang="es-MX" smtClean="0"/>
              <a:pPr/>
              <a:t>09/02/2012</a:t>
            </a:fld>
            <a:endParaRPr lang="es-MX"/>
          </a:p>
        </p:txBody>
      </p:sp>
      <p:sp>
        <p:nvSpPr>
          <p:cNvPr id="3" name="2 Marcador de pie de página"/>
          <p:cNvSpPr>
            <a:spLocks noGrp="1"/>
          </p:cNvSpPr>
          <p:nvPr>
            <p:ph type="ftr" sz="quarter" idx="11"/>
          </p:nvPr>
        </p:nvSpPr>
        <p:spPr/>
        <p:txBody>
          <a:bodyPr/>
          <a:lstStyle>
            <a:extLst/>
          </a:lstStyle>
          <a:p>
            <a:endParaRPr lang="es-MX"/>
          </a:p>
        </p:txBody>
      </p:sp>
      <p:sp>
        <p:nvSpPr>
          <p:cNvPr id="4" name="3 Marcador de número de diapositiva"/>
          <p:cNvSpPr>
            <a:spLocks noGrp="1"/>
          </p:cNvSpPr>
          <p:nvPr>
            <p:ph type="sldNum" sz="quarter" idx="12"/>
          </p:nvPr>
        </p:nvSpPr>
        <p:spPr/>
        <p:txBody>
          <a:bodyPr/>
          <a:lstStyle>
            <a:extLst/>
          </a:lstStyle>
          <a:p>
            <a:fld id="{66564422-31C1-4769-BFF6-C5D7703C2E87}"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AC18E275-E48B-43F1-97CC-C0F46CB7A4BF}" type="datetimeFigureOut">
              <a:rPr lang="es-MX" smtClean="0"/>
              <a:pPr/>
              <a:t>09/02/2012</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66564422-31C1-4769-BFF6-C5D7703C2E87}"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AC18E275-E48B-43F1-97CC-C0F46CB7A4BF}" type="datetimeFigureOut">
              <a:rPr lang="es-MX" smtClean="0"/>
              <a:pPr/>
              <a:t>09/02/2012</a:t>
            </a:fld>
            <a:endParaRPr lang="es-MX"/>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MX"/>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66564422-31C1-4769-BFF6-C5D7703C2E87}" type="slidenum">
              <a:rPr lang="es-MX" smtClean="0"/>
              <a:pPr/>
              <a:t>‹Nº›</a:t>
            </a:fld>
            <a:endParaRPr lang="es-MX"/>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C18E275-E48B-43F1-97CC-C0F46CB7A4BF}" type="datetimeFigureOut">
              <a:rPr lang="es-MX" smtClean="0"/>
              <a:pPr/>
              <a:t>09/02/2012</a:t>
            </a:fld>
            <a:endParaRPr lang="es-MX"/>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MX"/>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6564422-31C1-4769-BFF6-C5D7703C2E87}"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85800" y="3573016"/>
            <a:ext cx="7772400" cy="1238295"/>
          </a:xfrm>
        </p:spPr>
        <p:txBody>
          <a:bodyPr>
            <a:normAutofit fontScale="62500" lnSpcReduction="20000"/>
          </a:bodyPr>
          <a:lstStyle/>
          <a:p>
            <a:pPr algn="ctr"/>
            <a:endParaRPr lang="es-MX" sz="1800" dirty="0" smtClean="0">
              <a:solidFill>
                <a:schemeClr val="tx1"/>
              </a:solidFill>
            </a:endParaRPr>
          </a:p>
          <a:p>
            <a:pPr algn="ctr"/>
            <a:r>
              <a:rPr lang="es-MX" sz="1800" dirty="0" smtClean="0">
                <a:solidFill>
                  <a:schemeClr val="tx1"/>
                </a:solidFill>
              </a:rPr>
              <a:t>Dr. Alfredo Reyes Sosa </a:t>
            </a:r>
          </a:p>
          <a:p>
            <a:pPr algn="ctr"/>
            <a:r>
              <a:rPr lang="es-MX" sz="1800" dirty="0" smtClean="0">
                <a:solidFill>
                  <a:schemeClr val="tx1"/>
                </a:solidFill>
              </a:rPr>
              <a:t>Residente 4to año Ginecología y Obstetricia</a:t>
            </a:r>
          </a:p>
          <a:p>
            <a:pPr algn="ctr"/>
            <a:endParaRPr lang="es-MX" sz="1800" dirty="0" smtClean="0">
              <a:solidFill>
                <a:schemeClr val="tx1"/>
              </a:solidFill>
            </a:endParaRPr>
          </a:p>
          <a:p>
            <a:pPr algn="ctr"/>
            <a:r>
              <a:rPr lang="es-MX" sz="1800" dirty="0" smtClean="0">
                <a:solidFill>
                  <a:schemeClr val="tx1"/>
                </a:solidFill>
              </a:rPr>
              <a:t>Tutor de tesis: Dr. Fred Morgan Ortiz</a:t>
            </a:r>
          </a:p>
          <a:p>
            <a:pPr algn="ctr"/>
            <a:r>
              <a:rPr lang="es-MX" sz="1800" dirty="0" smtClean="0">
                <a:solidFill>
                  <a:schemeClr val="tx1"/>
                </a:solidFill>
              </a:rPr>
              <a:t>Asesor estadístico: Dr. Felipe Peraza Garay </a:t>
            </a:r>
            <a:endParaRPr lang="es-MX" sz="1800" dirty="0">
              <a:solidFill>
                <a:schemeClr val="tx1"/>
              </a:solidFill>
            </a:endParaRPr>
          </a:p>
        </p:txBody>
      </p:sp>
      <p:pic>
        <p:nvPicPr>
          <p:cNvPr id="1026" name="Imagen 13"/>
          <p:cNvPicPr>
            <a:picLocks noChangeAspect="1" noChangeArrowheads="1"/>
          </p:cNvPicPr>
          <p:nvPr/>
        </p:nvPicPr>
        <p:blipFill>
          <a:blip r:embed="rId2" cstate="print"/>
          <a:srcRect/>
          <a:stretch>
            <a:fillRect/>
          </a:stretch>
        </p:blipFill>
        <p:spPr bwMode="auto">
          <a:xfrm>
            <a:off x="7951787" y="0"/>
            <a:ext cx="1192213" cy="1282700"/>
          </a:xfrm>
          <a:prstGeom prst="rect">
            <a:avLst/>
          </a:prstGeom>
          <a:noFill/>
        </p:spPr>
      </p:pic>
      <p:pic>
        <p:nvPicPr>
          <p:cNvPr id="1027" name="Imagen 14"/>
          <p:cNvPicPr>
            <a:picLocks noChangeAspect="1" noChangeArrowheads="1"/>
          </p:cNvPicPr>
          <p:nvPr/>
        </p:nvPicPr>
        <p:blipFill>
          <a:blip r:embed="rId3" cstate="print"/>
          <a:srcRect/>
          <a:stretch>
            <a:fillRect/>
          </a:stretch>
        </p:blipFill>
        <p:spPr bwMode="auto">
          <a:xfrm>
            <a:off x="0" y="0"/>
            <a:ext cx="1309687" cy="1323975"/>
          </a:xfrm>
          <a:prstGeom prst="rect">
            <a:avLst/>
          </a:prstGeom>
          <a:noFill/>
        </p:spPr>
      </p:pic>
      <p:sp>
        <p:nvSpPr>
          <p:cNvPr id="1028" name="Rectangle 4"/>
          <p:cNvSpPr>
            <a:spLocks noChangeArrowheads="1"/>
          </p:cNvSpPr>
          <p:nvPr/>
        </p:nvSpPr>
        <p:spPr bwMode="auto">
          <a:xfrm>
            <a:off x="1405428" y="190006"/>
            <a:ext cx="6333144"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UNIVERSIDAD </a:t>
            </a:r>
            <a:r>
              <a:rPr kumimoji="0" lang="es-E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AUTONOMA DE SINALOA</a:t>
            </a:r>
            <a:endParaRPr kumimoji="0" lang="es-MX"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HOSPITAL CIVIL DE CULIACAN</a:t>
            </a:r>
            <a:endParaRPr kumimoji="0" lang="es-MX"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CENTRO DE INVESTIGACION Y DOCENCIA EN CIENCIAS DE LA SALUD</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7 Rectángulo"/>
          <p:cNvSpPr/>
          <p:nvPr/>
        </p:nvSpPr>
        <p:spPr>
          <a:xfrm>
            <a:off x="968482" y="1772816"/>
            <a:ext cx="7231467" cy="1384995"/>
          </a:xfrm>
          <a:prstGeom prst="rect">
            <a:avLst/>
          </a:prstGeom>
          <a:noFill/>
        </p:spPr>
        <p:txBody>
          <a:bodyPr wrap="none" lIns="91440" tIns="45720" rIns="91440" bIns="45720">
            <a:spAutoFit/>
          </a:bodyPr>
          <a:lstStyle/>
          <a:p>
            <a:pPr algn="ctr"/>
            <a:r>
              <a:rPr lang="es-E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Índice de masa corporal y su asociación</a:t>
            </a:r>
            <a:r>
              <a:rPr lang="es-E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endParaRPr lang="es-E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r>
              <a:rPr lang="es-E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con la vía de resolución del embarazo </a:t>
            </a:r>
          </a:p>
          <a:p>
            <a:pPr algn="ctr"/>
            <a:r>
              <a:rPr lang="es-E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y resultado perinatal</a:t>
            </a:r>
          </a:p>
        </p:txBody>
      </p:sp>
      <p:cxnSp>
        <p:nvCxnSpPr>
          <p:cNvPr id="11" name="10 Conector recto"/>
          <p:cNvCxnSpPr/>
          <p:nvPr/>
        </p:nvCxnSpPr>
        <p:spPr>
          <a:xfrm>
            <a:off x="539552" y="3212976"/>
            <a:ext cx="8136904"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57200" y="1481138"/>
          <a:ext cx="8229600" cy="4525962"/>
        </p:xfrm>
        <a:graphic>
          <a:graphicData uri="http://schemas.openxmlformats.org/drawingml/2006/chart">
            <c:chart xmlns:c="http://schemas.openxmlformats.org/drawingml/2006/chart" xmlns:r="http://schemas.openxmlformats.org/officeDocument/2006/relationships" r:id="rId2"/>
          </a:graphicData>
        </a:graphic>
      </p:graphicFrame>
      <p:sp>
        <p:nvSpPr>
          <p:cNvPr id="3" name="2 Título"/>
          <p:cNvSpPr>
            <a:spLocks noGrp="1"/>
          </p:cNvSpPr>
          <p:nvPr>
            <p:ph type="title"/>
          </p:nvPr>
        </p:nvSpPr>
        <p:spPr/>
        <p:txBody>
          <a:bodyPr/>
          <a:lstStyle/>
          <a:p>
            <a:pPr algn="ctr"/>
            <a:r>
              <a:rPr lang="es-MX" dirty="0" smtClean="0">
                <a:solidFill>
                  <a:schemeClr val="tx1"/>
                </a:solidFill>
                <a:effectLst/>
              </a:rPr>
              <a:t>Resultados</a:t>
            </a:r>
            <a:endParaRPr lang="es-MX" dirty="0">
              <a:solidFill>
                <a:schemeClr val="tx1"/>
              </a:solidFill>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67544" y="2348880"/>
          <a:ext cx="8229600" cy="1483360"/>
        </p:xfrm>
        <a:graphic>
          <a:graphicData uri="http://schemas.openxmlformats.org/drawingml/2006/table">
            <a:tbl>
              <a:tblPr firstRow="1" bandRow="1">
                <a:tableStyleId>{F2DE63D5-997A-4646-A377-4702673A728D}</a:tableStyleId>
              </a:tblPr>
              <a:tblGrid>
                <a:gridCol w="1645920"/>
                <a:gridCol w="1645920"/>
                <a:gridCol w="1645920"/>
                <a:gridCol w="1645920"/>
                <a:gridCol w="1645920"/>
              </a:tblGrid>
              <a:tr h="370840">
                <a:tc>
                  <a:txBody>
                    <a:bodyPr/>
                    <a:lstStyle/>
                    <a:p>
                      <a:pPr>
                        <a:lnSpc>
                          <a:spcPct val="200000"/>
                        </a:lnSpc>
                        <a:spcAft>
                          <a:spcPts val="0"/>
                        </a:spcAft>
                      </a:pPr>
                      <a:r>
                        <a:rPr lang="es-ES" sz="1200" b="1" dirty="0">
                          <a:solidFill>
                            <a:srgbClr val="000000"/>
                          </a:solidFill>
                          <a:latin typeface="Arial"/>
                          <a:ea typeface="Times New Roman"/>
                          <a:cs typeface="Times New Roman"/>
                        </a:rPr>
                        <a:t>Grupo</a:t>
                      </a:r>
                      <a:endParaRPr lang="es-MX" sz="1200" dirty="0">
                        <a:latin typeface="Times New Roman"/>
                        <a:ea typeface="Times New Roman"/>
                        <a:cs typeface="Times New Roman"/>
                      </a:endParaRPr>
                    </a:p>
                  </a:txBody>
                  <a:tcPr marL="59055" marR="59055" marT="0" marB="0"/>
                </a:tc>
                <a:tc>
                  <a:txBody>
                    <a:bodyPr/>
                    <a:lstStyle/>
                    <a:p>
                      <a:pPr algn="ctr">
                        <a:lnSpc>
                          <a:spcPct val="200000"/>
                        </a:lnSpc>
                        <a:spcAft>
                          <a:spcPts val="0"/>
                        </a:spcAft>
                      </a:pPr>
                      <a:r>
                        <a:rPr lang="es-ES" sz="1200" b="1">
                          <a:solidFill>
                            <a:srgbClr val="000000"/>
                          </a:solidFill>
                          <a:latin typeface="Arial"/>
                          <a:ea typeface="Times New Roman"/>
                          <a:cs typeface="Times New Roman"/>
                        </a:rPr>
                        <a:t>N</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b="1">
                          <a:solidFill>
                            <a:srgbClr val="000000"/>
                          </a:solidFill>
                          <a:latin typeface="Arial"/>
                          <a:ea typeface="Times New Roman"/>
                          <a:cs typeface="Times New Roman"/>
                        </a:rPr>
                        <a:t>Ganancia de peso</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b="1">
                          <a:solidFill>
                            <a:srgbClr val="000000"/>
                          </a:solidFill>
                          <a:latin typeface="Arial"/>
                          <a:ea typeface="Times New Roman"/>
                          <a:cs typeface="Times New Roman"/>
                        </a:rPr>
                        <a:t>Desviación  estándar</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b="1">
                          <a:solidFill>
                            <a:srgbClr val="000000"/>
                          </a:solidFill>
                          <a:latin typeface="Arial"/>
                          <a:ea typeface="Times New Roman"/>
                          <a:cs typeface="Times New Roman"/>
                        </a:rPr>
                        <a:t>Valor P</a:t>
                      </a:r>
                      <a:endParaRPr lang="es-MX" sz="1200">
                        <a:latin typeface="Times New Roman"/>
                        <a:ea typeface="Times New Roman"/>
                        <a:cs typeface="Times New Roman"/>
                      </a:endParaRPr>
                    </a:p>
                  </a:txBody>
                  <a:tcPr marL="59055" marR="59055" marT="0" marB="0"/>
                </a:tc>
              </a:tr>
              <a:tr h="370840">
                <a:tc>
                  <a:txBody>
                    <a:bodyPr/>
                    <a:lstStyle/>
                    <a:p>
                      <a:pPr>
                        <a:lnSpc>
                          <a:spcPct val="200000"/>
                        </a:lnSpc>
                        <a:spcAft>
                          <a:spcPts val="0"/>
                        </a:spcAft>
                      </a:pPr>
                      <a:r>
                        <a:rPr lang="es-ES" sz="1200" b="1">
                          <a:solidFill>
                            <a:srgbClr val="000000"/>
                          </a:solidFill>
                          <a:latin typeface="Arial"/>
                          <a:ea typeface="Times New Roman"/>
                          <a:cs typeface="Times New Roman"/>
                        </a:rPr>
                        <a:t>Normal (18.5-25)</a:t>
                      </a:r>
                      <a:endParaRPr lang="es-MX" sz="1200">
                        <a:latin typeface="Times New Roman"/>
                        <a:ea typeface="Times New Roman"/>
                        <a:cs typeface="Times New Roman"/>
                      </a:endParaRPr>
                    </a:p>
                  </a:txBody>
                  <a:tcPr marL="59055" marR="59055" marT="0" marB="0"/>
                </a:tc>
                <a:tc>
                  <a:txBody>
                    <a:bodyPr/>
                    <a:lstStyle/>
                    <a:p>
                      <a:pPr algn="ctr">
                        <a:lnSpc>
                          <a:spcPct val="200000"/>
                        </a:lnSpc>
                        <a:spcAft>
                          <a:spcPts val="0"/>
                        </a:spcAft>
                      </a:pPr>
                      <a:r>
                        <a:rPr lang="es-ES" sz="1200">
                          <a:solidFill>
                            <a:srgbClr val="000000"/>
                          </a:solidFill>
                          <a:latin typeface="Arial"/>
                          <a:ea typeface="Times New Roman"/>
                          <a:cs typeface="Times New Roman"/>
                        </a:rPr>
                        <a:t>146</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solidFill>
                            <a:srgbClr val="000000"/>
                          </a:solidFill>
                          <a:latin typeface="Arial"/>
                          <a:ea typeface="Times New Roman"/>
                          <a:cs typeface="Times New Roman"/>
                        </a:rPr>
                        <a:t>10.62</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solidFill>
                            <a:srgbClr val="000000"/>
                          </a:solidFill>
                          <a:latin typeface="Arial"/>
                          <a:ea typeface="Times New Roman"/>
                          <a:cs typeface="Times New Roman"/>
                        </a:rPr>
                        <a:t>4.92</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smtClean="0">
                          <a:solidFill>
                            <a:srgbClr val="000000"/>
                          </a:solidFill>
                          <a:latin typeface="Arial"/>
                          <a:ea typeface="Times New Roman"/>
                          <a:cs typeface="Times New Roman"/>
                        </a:rPr>
                        <a:t>0.000</a:t>
                      </a:r>
                      <a:endParaRPr lang="es-MX" sz="1200" dirty="0">
                        <a:latin typeface="Times New Roman"/>
                        <a:ea typeface="Times New Roman"/>
                        <a:cs typeface="Times New Roman"/>
                      </a:endParaRPr>
                    </a:p>
                  </a:txBody>
                  <a:tcPr marL="59055" marR="59055" marT="0" marB="0"/>
                </a:tc>
              </a:tr>
              <a:tr h="370840">
                <a:tc>
                  <a:txBody>
                    <a:bodyPr/>
                    <a:lstStyle/>
                    <a:p>
                      <a:pPr>
                        <a:lnSpc>
                          <a:spcPct val="200000"/>
                        </a:lnSpc>
                        <a:spcAft>
                          <a:spcPts val="0"/>
                        </a:spcAft>
                      </a:pPr>
                      <a:r>
                        <a:rPr lang="es-ES" sz="1200" b="1">
                          <a:solidFill>
                            <a:srgbClr val="000000"/>
                          </a:solidFill>
                          <a:latin typeface="Arial"/>
                          <a:ea typeface="Times New Roman"/>
                          <a:cs typeface="Times New Roman"/>
                        </a:rPr>
                        <a:t>Sobrepeso (26-30)</a:t>
                      </a:r>
                      <a:endParaRPr lang="es-MX" sz="1200">
                        <a:latin typeface="Times New Roman"/>
                        <a:ea typeface="Times New Roman"/>
                        <a:cs typeface="Times New Roman"/>
                      </a:endParaRPr>
                    </a:p>
                  </a:txBody>
                  <a:tcPr marL="59055" marR="59055" marT="0" marB="0"/>
                </a:tc>
                <a:tc>
                  <a:txBody>
                    <a:bodyPr/>
                    <a:lstStyle/>
                    <a:p>
                      <a:pPr algn="ctr">
                        <a:lnSpc>
                          <a:spcPct val="200000"/>
                        </a:lnSpc>
                        <a:spcAft>
                          <a:spcPts val="0"/>
                        </a:spcAft>
                      </a:pPr>
                      <a:r>
                        <a:rPr lang="es-ES" sz="1200">
                          <a:solidFill>
                            <a:srgbClr val="000000"/>
                          </a:solidFill>
                          <a:latin typeface="Arial"/>
                          <a:ea typeface="Times New Roman"/>
                          <a:cs typeface="Times New Roman"/>
                        </a:rPr>
                        <a:t>240</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solidFill>
                            <a:srgbClr val="000000"/>
                          </a:solidFill>
                          <a:latin typeface="Arial"/>
                          <a:ea typeface="Times New Roman"/>
                          <a:cs typeface="Times New Roman"/>
                        </a:rPr>
                        <a:t>12.58</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solidFill>
                            <a:srgbClr val="000000"/>
                          </a:solidFill>
                          <a:latin typeface="Arial"/>
                          <a:ea typeface="Times New Roman"/>
                          <a:cs typeface="Times New Roman"/>
                        </a:rPr>
                        <a:t>5.12</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smtClean="0">
                          <a:solidFill>
                            <a:srgbClr val="000000"/>
                          </a:solidFill>
                          <a:latin typeface="Arial"/>
                          <a:ea typeface="Times New Roman"/>
                          <a:cs typeface="Times New Roman"/>
                        </a:rPr>
                        <a:t>0.003</a:t>
                      </a:r>
                      <a:endParaRPr lang="es-ES" sz="1200" dirty="0">
                        <a:solidFill>
                          <a:srgbClr val="000000"/>
                        </a:solidFill>
                        <a:latin typeface="Arial"/>
                        <a:ea typeface="Times New Roman"/>
                        <a:cs typeface="Times New Roman"/>
                      </a:endParaRPr>
                    </a:p>
                  </a:txBody>
                  <a:tcPr marL="59055" marR="59055" marT="0" marB="0"/>
                </a:tc>
              </a:tr>
              <a:tr h="370840">
                <a:tc>
                  <a:txBody>
                    <a:bodyPr/>
                    <a:lstStyle/>
                    <a:p>
                      <a:pPr>
                        <a:lnSpc>
                          <a:spcPct val="200000"/>
                        </a:lnSpc>
                        <a:spcAft>
                          <a:spcPts val="0"/>
                        </a:spcAft>
                      </a:pPr>
                      <a:r>
                        <a:rPr lang="es-ES" sz="1200" b="1">
                          <a:solidFill>
                            <a:srgbClr val="000000"/>
                          </a:solidFill>
                          <a:latin typeface="Arial"/>
                          <a:ea typeface="Times New Roman"/>
                          <a:cs typeface="Times New Roman"/>
                        </a:rPr>
                        <a:t>Obesidad (31)</a:t>
                      </a:r>
                      <a:endParaRPr lang="es-MX" sz="1200">
                        <a:latin typeface="Times New Roman"/>
                        <a:ea typeface="Times New Roman"/>
                        <a:cs typeface="Times New Roman"/>
                      </a:endParaRPr>
                    </a:p>
                  </a:txBody>
                  <a:tcPr marL="59055" marR="59055" marT="0" marB="0"/>
                </a:tc>
                <a:tc>
                  <a:txBody>
                    <a:bodyPr/>
                    <a:lstStyle/>
                    <a:p>
                      <a:pPr algn="ctr">
                        <a:lnSpc>
                          <a:spcPct val="200000"/>
                        </a:lnSpc>
                        <a:spcAft>
                          <a:spcPts val="0"/>
                        </a:spcAft>
                      </a:pPr>
                      <a:r>
                        <a:rPr lang="es-ES" sz="1200">
                          <a:solidFill>
                            <a:srgbClr val="000000"/>
                          </a:solidFill>
                          <a:latin typeface="Arial"/>
                          <a:ea typeface="Times New Roman"/>
                          <a:cs typeface="Times New Roman"/>
                        </a:rPr>
                        <a:t>209</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solidFill>
                            <a:srgbClr val="000000"/>
                          </a:solidFill>
                          <a:latin typeface="Arial"/>
                          <a:ea typeface="Times New Roman"/>
                          <a:cs typeface="Times New Roman"/>
                        </a:rPr>
                        <a:t>13.75</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solidFill>
                            <a:srgbClr val="000000"/>
                          </a:solidFill>
                          <a:latin typeface="Arial"/>
                          <a:ea typeface="Times New Roman"/>
                          <a:cs typeface="Times New Roman"/>
                        </a:rPr>
                        <a:t>6.63</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smtClean="0">
                          <a:solidFill>
                            <a:srgbClr val="000000"/>
                          </a:solidFill>
                          <a:latin typeface="Arial"/>
                          <a:ea typeface="Times New Roman"/>
                          <a:cs typeface="Times New Roman"/>
                        </a:rPr>
                        <a:t>0.000</a:t>
                      </a:r>
                      <a:endParaRPr lang="es-ES" sz="1200" dirty="0">
                        <a:solidFill>
                          <a:srgbClr val="000000"/>
                        </a:solidFill>
                        <a:latin typeface="Arial"/>
                        <a:ea typeface="Times New Roman"/>
                        <a:cs typeface="Times New Roman"/>
                      </a:endParaRPr>
                    </a:p>
                  </a:txBody>
                  <a:tcPr marL="59055" marR="59055" marT="0" marB="0"/>
                </a:tc>
              </a:tr>
            </a:tbl>
          </a:graphicData>
        </a:graphic>
      </p:graphicFrame>
      <p:sp>
        <p:nvSpPr>
          <p:cNvPr id="3" name="2 Título"/>
          <p:cNvSpPr>
            <a:spLocks noGrp="1"/>
          </p:cNvSpPr>
          <p:nvPr>
            <p:ph type="title"/>
          </p:nvPr>
        </p:nvSpPr>
        <p:spPr/>
        <p:txBody>
          <a:bodyPr>
            <a:normAutofit/>
          </a:bodyPr>
          <a:lstStyle/>
          <a:p>
            <a:pPr algn="ctr"/>
            <a:r>
              <a:rPr lang="es-MX" sz="3200" dirty="0" smtClean="0">
                <a:solidFill>
                  <a:schemeClr val="tx1"/>
                </a:solidFill>
                <a:effectLst/>
              </a:rPr>
              <a:t>Resultados</a:t>
            </a:r>
            <a:endParaRPr lang="es-MX" sz="3200" dirty="0">
              <a:solidFill>
                <a:schemeClr val="tx1"/>
              </a:solidFill>
              <a:effectLst/>
            </a:endParaRPr>
          </a:p>
        </p:txBody>
      </p:sp>
      <p:sp>
        <p:nvSpPr>
          <p:cNvPr id="5" name="4 CuadroTexto"/>
          <p:cNvSpPr txBox="1"/>
          <p:nvPr/>
        </p:nvSpPr>
        <p:spPr>
          <a:xfrm>
            <a:off x="1403648" y="1700808"/>
            <a:ext cx="8064896" cy="369332"/>
          </a:xfrm>
          <a:prstGeom prst="rect">
            <a:avLst/>
          </a:prstGeom>
          <a:noFill/>
        </p:spPr>
        <p:txBody>
          <a:bodyPr wrap="square" rtlCol="0">
            <a:spAutoFit/>
          </a:bodyPr>
          <a:lstStyle/>
          <a:p>
            <a:r>
              <a:rPr lang="es-ES" dirty="0"/>
              <a:t>Ganancia de peso promedio durante el embarazo </a:t>
            </a:r>
            <a:endParaRPr lang="es-MX"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57200" y="1481138"/>
          <a:ext cx="8229600" cy="4525962"/>
        </p:xfrm>
        <a:graphic>
          <a:graphicData uri="http://schemas.openxmlformats.org/drawingml/2006/chart">
            <c:chart xmlns:c="http://schemas.openxmlformats.org/drawingml/2006/chart" xmlns:r="http://schemas.openxmlformats.org/officeDocument/2006/relationships" r:id="rId3"/>
          </a:graphicData>
        </a:graphic>
      </p:graphicFrame>
      <p:sp>
        <p:nvSpPr>
          <p:cNvPr id="3" name="2 Título"/>
          <p:cNvSpPr>
            <a:spLocks noGrp="1"/>
          </p:cNvSpPr>
          <p:nvPr>
            <p:ph type="title"/>
          </p:nvPr>
        </p:nvSpPr>
        <p:spPr/>
        <p:txBody>
          <a:bodyPr/>
          <a:lstStyle/>
          <a:p>
            <a:pPr algn="ctr"/>
            <a:r>
              <a:rPr lang="es-MX" dirty="0" smtClean="0">
                <a:solidFill>
                  <a:schemeClr val="tx1"/>
                </a:solidFill>
                <a:effectLst/>
              </a:rPr>
              <a:t>Resultados</a:t>
            </a:r>
            <a:endParaRPr lang="es-MX" dirty="0">
              <a:solidFill>
                <a:schemeClr val="tx1"/>
              </a:solidFill>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95536" y="2060848"/>
          <a:ext cx="8229600" cy="2448560"/>
        </p:xfrm>
        <a:graphic>
          <a:graphicData uri="http://schemas.openxmlformats.org/drawingml/2006/table">
            <a:tbl>
              <a:tblPr firstRow="1" bandRow="1">
                <a:tableStyleId>{F2DE63D5-997A-4646-A377-4702673A728D}</a:tableStyleId>
              </a:tblPr>
              <a:tblGrid>
                <a:gridCol w="1296144"/>
                <a:gridCol w="761256"/>
                <a:gridCol w="1028700"/>
                <a:gridCol w="1028700"/>
                <a:gridCol w="1028700"/>
                <a:gridCol w="1028700"/>
                <a:gridCol w="1028700"/>
                <a:gridCol w="1028700"/>
              </a:tblGrid>
              <a:tr h="370840">
                <a:tc>
                  <a:txBody>
                    <a:bodyPr/>
                    <a:lstStyle/>
                    <a:p>
                      <a:pPr>
                        <a:spcAft>
                          <a:spcPts val="0"/>
                        </a:spcAft>
                      </a:pPr>
                      <a:endParaRPr lang="es-ES" sz="1400" dirty="0">
                        <a:solidFill>
                          <a:srgbClr val="000000"/>
                        </a:solidFill>
                        <a:latin typeface="Arial"/>
                        <a:ea typeface="Times New Roman"/>
                        <a:cs typeface="Times New Roman"/>
                      </a:endParaRPr>
                    </a:p>
                  </a:txBody>
                  <a:tcPr marL="59055" marR="59055" marT="0" marB="0" anchor="b"/>
                </a:tc>
                <a:tc gridSpan="2">
                  <a:txBody>
                    <a:bodyPr/>
                    <a:lstStyle/>
                    <a:p>
                      <a:pPr algn="ctr">
                        <a:spcAft>
                          <a:spcPts val="0"/>
                        </a:spcAft>
                      </a:pPr>
                      <a:r>
                        <a:rPr lang="es-ES" sz="1400" dirty="0">
                          <a:latin typeface="Arial"/>
                          <a:ea typeface="Times New Roman"/>
                          <a:cs typeface="Times New Roman"/>
                        </a:rPr>
                        <a:t>Normal (18.5-25)</a:t>
                      </a:r>
                      <a:endParaRPr lang="es-MX" sz="2400" dirty="0">
                        <a:latin typeface="Times New Roman"/>
                        <a:ea typeface="Times New Roman"/>
                        <a:cs typeface="Times New Roman"/>
                      </a:endParaRPr>
                    </a:p>
                  </a:txBody>
                  <a:tcPr marL="59055" marR="59055" marT="0" marB="0" anchor="b"/>
                </a:tc>
                <a:tc hMerge="1">
                  <a:txBody>
                    <a:bodyPr/>
                    <a:lstStyle/>
                    <a:p>
                      <a:endParaRPr lang="es-MX"/>
                    </a:p>
                  </a:txBody>
                  <a:tcPr/>
                </a:tc>
                <a:tc gridSpan="2">
                  <a:txBody>
                    <a:bodyPr/>
                    <a:lstStyle/>
                    <a:p>
                      <a:pPr algn="ctr">
                        <a:spcAft>
                          <a:spcPts val="0"/>
                        </a:spcAft>
                      </a:pPr>
                      <a:r>
                        <a:rPr lang="es-ES" sz="1400" dirty="0">
                          <a:latin typeface="Arial"/>
                          <a:ea typeface="Times New Roman"/>
                          <a:cs typeface="Times New Roman"/>
                        </a:rPr>
                        <a:t>Sobrepeso (26-30)</a:t>
                      </a:r>
                      <a:endParaRPr lang="es-MX" sz="2400" dirty="0">
                        <a:latin typeface="Times New Roman"/>
                        <a:ea typeface="Times New Roman"/>
                        <a:cs typeface="Times New Roman"/>
                      </a:endParaRPr>
                    </a:p>
                  </a:txBody>
                  <a:tcPr marL="59055" marR="59055" marT="0" marB="0" anchor="b"/>
                </a:tc>
                <a:tc hMerge="1">
                  <a:txBody>
                    <a:bodyPr/>
                    <a:lstStyle/>
                    <a:p>
                      <a:endParaRPr lang="es-MX"/>
                    </a:p>
                  </a:txBody>
                  <a:tcPr/>
                </a:tc>
                <a:tc gridSpan="2">
                  <a:txBody>
                    <a:bodyPr/>
                    <a:lstStyle/>
                    <a:p>
                      <a:pPr algn="ctr">
                        <a:spcAft>
                          <a:spcPts val="0"/>
                        </a:spcAft>
                      </a:pPr>
                      <a:r>
                        <a:rPr lang="es-ES" sz="1400" dirty="0">
                          <a:latin typeface="Arial"/>
                          <a:ea typeface="Times New Roman"/>
                          <a:cs typeface="Times New Roman"/>
                        </a:rPr>
                        <a:t>Obesidad (31)</a:t>
                      </a:r>
                      <a:endParaRPr lang="es-MX" sz="2400" dirty="0">
                        <a:latin typeface="Times New Roman"/>
                        <a:ea typeface="Times New Roman"/>
                        <a:cs typeface="Times New Roman"/>
                      </a:endParaRPr>
                    </a:p>
                  </a:txBody>
                  <a:tcPr marL="59055" marR="59055" marT="0" marB="0" anchor="b"/>
                </a:tc>
                <a:tc hMerge="1">
                  <a:txBody>
                    <a:bodyPr/>
                    <a:lstStyle/>
                    <a:p>
                      <a:endParaRPr lang="es-MX"/>
                    </a:p>
                  </a:txBody>
                  <a:tcPr/>
                </a:tc>
                <a:tc>
                  <a:txBody>
                    <a:bodyPr/>
                    <a:lstStyle/>
                    <a:p>
                      <a:pPr algn="ctr">
                        <a:spcAft>
                          <a:spcPts val="0"/>
                        </a:spcAft>
                      </a:pPr>
                      <a:endParaRPr lang="es-ES" sz="1400">
                        <a:solidFill>
                          <a:srgbClr val="000000"/>
                        </a:solidFill>
                        <a:latin typeface="Arial"/>
                        <a:ea typeface="Times New Roman"/>
                        <a:cs typeface="Times New Roman"/>
                      </a:endParaRPr>
                    </a:p>
                  </a:txBody>
                  <a:tcPr marL="59055" marR="59055" marT="0" marB="0"/>
                </a:tc>
              </a:tr>
              <a:tr h="370840">
                <a:tc>
                  <a:txBody>
                    <a:bodyPr/>
                    <a:lstStyle/>
                    <a:p>
                      <a:pPr>
                        <a:spcAft>
                          <a:spcPts val="0"/>
                        </a:spcAft>
                      </a:pPr>
                      <a:r>
                        <a:rPr lang="es-ES" sz="1400">
                          <a:solidFill>
                            <a:srgbClr val="000000"/>
                          </a:solidFill>
                          <a:latin typeface="Arial"/>
                          <a:ea typeface="Times New Roman"/>
                          <a:cs typeface="Times New Roman"/>
                        </a:rPr>
                        <a:t> </a:t>
                      </a:r>
                      <a:endParaRPr lang="es-MX" sz="2400">
                        <a:latin typeface="Times New Roman"/>
                        <a:ea typeface="Times New Roman"/>
                        <a:cs typeface="Times New Roman"/>
                      </a:endParaRPr>
                    </a:p>
                  </a:txBody>
                  <a:tcPr marL="59055" marR="59055" marT="0" marB="0" anchor="b"/>
                </a:tc>
                <a:tc>
                  <a:txBody>
                    <a:bodyPr/>
                    <a:lstStyle/>
                    <a:p>
                      <a:pPr algn="ctr">
                        <a:spcAft>
                          <a:spcPts val="0"/>
                        </a:spcAft>
                      </a:pPr>
                      <a:r>
                        <a:rPr lang="es-ES" sz="1400" dirty="0">
                          <a:latin typeface="Arial"/>
                          <a:ea typeface="Times New Roman"/>
                          <a:cs typeface="Times New Roman"/>
                        </a:rPr>
                        <a:t>n</a:t>
                      </a:r>
                      <a:endParaRPr lang="es-MX" sz="2400" dirty="0">
                        <a:latin typeface="Times New Roman"/>
                        <a:ea typeface="Times New Roman"/>
                        <a:cs typeface="Times New Roman"/>
                      </a:endParaRPr>
                    </a:p>
                  </a:txBody>
                  <a:tcPr marL="59055" marR="59055" marT="0" marB="0" anchor="b"/>
                </a:tc>
                <a:tc>
                  <a:txBody>
                    <a:bodyPr/>
                    <a:lstStyle/>
                    <a:p>
                      <a:pPr algn="ctr">
                        <a:spcAft>
                          <a:spcPts val="0"/>
                        </a:spcAft>
                      </a:pPr>
                      <a:r>
                        <a:rPr lang="es-ES" sz="1400" dirty="0">
                          <a:latin typeface="Arial"/>
                          <a:ea typeface="Times New Roman"/>
                          <a:cs typeface="Times New Roman"/>
                        </a:rPr>
                        <a:t>% </a:t>
                      </a:r>
                      <a:endParaRPr lang="es-MX" sz="2400" dirty="0">
                        <a:latin typeface="Times New Roman"/>
                        <a:ea typeface="Times New Roman"/>
                        <a:cs typeface="Times New Roman"/>
                      </a:endParaRPr>
                    </a:p>
                  </a:txBody>
                  <a:tcPr marL="59055" marR="59055" marT="0" marB="0" anchor="b"/>
                </a:tc>
                <a:tc>
                  <a:txBody>
                    <a:bodyPr/>
                    <a:lstStyle/>
                    <a:p>
                      <a:pPr algn="ctr">
                        <a:spcAft>
                          <a:spcPts val="0"/>
                        </a:spcAft>
                      </a:pPr>
                      <a:r>
                        <a:rPr lang="es-ES" sz="1400">
                          <a:latin typeface="Arial"/>
                          <a:ea typeface="Times New Roman"/>
                          <a:cs typeface="Times New Roman"/>
                        </a:rPr>
                        <a:t>n</a:t>
                      </a:r>
                      <a:endParaRPr lang="es-MX" sz="2400">
                        <a:latin typeface="Times New Roman"/>
                        <a:ea typeface="Times New Roman"/>
                        <a:cs typeface="Times New Roman"/>
                      </a:endParaRPr>
                    </a:p>
                  </a:txBody>
                  <a:tcPr marL="59055" marR="59055" marT="0" marB="0" anchor="b"/>
                </a:tc>
                <a:tc>
                  <a:txBody>
                    <a:bodyPr/>
                    <a:lstStyle/>
                    <a:p>
                      <a:pPr algn="ctr">
                        <a:spcAft>
                          <a:spcPts val="0"/>
                        </a:spcAft>
                      </a:pPr>
                      <a:r>
                        <a:rPr lang="es-ES" sz="1400" dirty="0">
                          <a:latin typeface="Arial"/>
                          <a:ea typeface="Times New Roman"/>
                          <a:cs typeface="Times New Roman"/>
                        </a:rPr>
                        <a:t>% </a:t>
                      </a:r>
                      <a:endParaRPr lang="es-MX" sz="2400" dirty="0">
                        <a:latin typeface="Times New Roman"/>
                        <a:ea typeface="Times New Roman"/>
                        <a:cs typeface="Times New Roman"/>
                      </a:endParaRPr>
                    </a:p>
                  </a:txBody>
                  <a:tcPr marL="59055" marR="59055" marT="0" marB="0" anchor="b"/>
                </a:tc>
                <a:tc>
                  <a:txBody>
                    <a:bodyPr/>
                    <a:lstStyle/>
                    <a:p>
                      <a:pPr algn="ctr">
                        <a:spcAft>
                          <a:spcPts val="0"/>
                        </a:spcAft>
                      </a:pPr>
                      <a:r>
                        <a:rPr lang="es-ES" sz="1400">
                          <a:latin typeface="Arial"/>
                          <a:ea typeface="Times New Roman"/>
                          <a:cs typeface="Times New Roman"/>
                        </a:rPr>
                        <a:t>n</a:t>
                      </a:r>
                      <a:endParaRPr lang="es-MX" sz="2400">
                        <a:latin typeface="Times New Roman"/>
                        <a:ea typeface="Times New Roman"/>
                        <a:cs typeface="Times New Roman"/>
                      </a:endParaRPr>
                    </a:p>
                  </a:txBody>
                  <a:tcPr marL="59055" marR="59055" marT="0" marB="0" anchor="b"/>
                </a:tc>
                <a:tc>
                  <a:txBody>
                    <a:bodyPr/>
                    <a:lstStyle/>
                    <a:p>
                      <a:pPr algn="ctr">
                        <a:spcAft>
                          <a:spcPts val="0"/>
                        </a:spcAft>
                      </a:pPr>
                      <a:r>
                        <a:rPr lang="es-ES" sz="1400" dirty="0">
                          <a:latin typeface="Arial"/>
                          <a:ea typeface="Times New Roman"/>
                          <a:cs typeface="Times New Roman"/>
                        </a:rPr>
                        <a:t>% </a:t>
                      </a:r>
                      <a:endParaRPr lang="es-MX" sz="2400" dirty="0">
                        <a:latin typeface="Times New Roman"/>
                        <a:ea typeface="Times New Roman"/>
                        <a:cs typeface="Times New Roman"/>
                      </a:endParaRPr>
                    </a:p>
                  </a:txBody>
                  <a:tcPr marL="59055" marR="59055" marT="0" marB="0" anchor="b"/>
                </a:tc>
                <a:tc>
                  <a:txBody>
                    <a:bodyPr/>
                    <a:lstStyle/>
                    <a:p>
                      <a:pPr algn="ctr">
                        <a:spcAft>
                          <a:spcPts val="0"/>
                        </a:spcAft>
                      </a:pPr>
                      <a:r>
                        <a:rPr lang="es-ES" sz="1400" dirty="0">
                          <a:solidFill>
                            <a:srgbClr val="000000"/>
                          </a:solidFill>
                          <a:latin typeface="Arial"/>
                          <a:ea typeface="Times New Roman"/>
                          <a:cs typeface="Times New Roman"/>
                        </a:rPr>
                        <a:t>p</a:t>
                      </a:r>
                      <a:endParaRPr lang="es-MX" sz="2400" dirty="0">
                        <a:latin typeface="Times New Roman"/>
                        <a:ea typeface="Times New Roman"/>
                        <a:cs typeface="Times New Roman"/>
                      </a:endParaRPr>
                    </a:p>
                  </a:txBody>
                  <a:tcPr marL="59055" marR="59055" marT="0" marB="0"/>
                </a:tc>
              </a:tr>
              <a:tr h="370840">
                <a:tc>
                  <a:txBody>
                    <a:bodyPr/>
                    <a:lstStyle/>
                    <a:p>
                      <a:pPr>
                        <a:spcAft>
                          <a:spcPts val="0"/>
                        </a:spcAft>
                      </a:pPr>
                      <a:endParaRPr lang="es-ES" sz="1400" dirty="0">
                        <a:solidFill>
                          <a:srgbClr val="000000"/>
                        </a:solidFill>
                        <a:latin typeface="Arial"/>
                        <a:ea typeface="Times New Roman"/>
                        <a:cs typeface="Times New Roman"/>
                      </a:endParaRPr>
                    </a:p>
                    <a:p>
                      <a:pPr>
                        <a:spcAft>
                          <a:spcPts val="0"/>
                        </a:spcAft>
                      </a:pPr>
                      <a:r>
                        <a:rPr lang="es-ES" sz="1400" dirty="0">
                          <a:solidFill>
                            <a:srgbClr val="000000"/>
                          </a:solidFill>
                          <a:latin typeface="Arial"/>
                          <a:ea typeface="Times New Roman"/>
                          <a:cs typeface="Times New Roman"/>
                        </a:rPr>
                        <a:t>Tratamiento de infertilidad</a:t>
                      </a:r>
                      <a:endParaRPr lang="es-MX" sz="2400" dirty="0">
                        <a:latin typeface="Times New Roman"/>
                        <a:ea typeface="Times New Roman"/>
                        <a:cs typeface="Times New Roman"/>
                      </a:endParaRPr>
                    </a:p>
                  </a:txBody>
                  <a:tcPr marL="59055" marR="59055" marT="0" marB="0"/>
                </a:tc>
                <a:tc>
                  <a:txBody>
                    <a:bodyPr/>
                    <a:lstStyle/>
                    <a:p>
                      <a:pPr algn="ctr">
                        <a:spcAft>
                          <a:spcPts val="0"/>
                        </a:spcAft>
                      </a:pPr>
                      <a:r>
                        <a:rPr lang="es-ES" sz="1400">
                          <a:solidFill>
                            <a:srgbClr val="000000"/>
                          </a:solidFill>
                          <a:latin typeface="Arial"/>
                          <a:ea typeface="Times New Roman"/>
                          <a:cs typeface="Times New Roman"/>
                        </a:rPr>
                        <a:t>7</a:t>
                      </a:r>
                      <a:endParaRPr lang="es-MX" sz="2400">
                        <a:latin typeface="Times New Roman"/>
                        <a:ea typeface="Times New Roman"/>
                        <a:cs typeface="Times New Roman"/>
                      </a:endParaRPr>
                    </a:p>
                  </a:txBody>
                  <a:tcPr marL="59055" marR="59055" marT="0" marB="0" anchor="ctr"/>
                </a:tc>
                <a:tc>
                  <a:txBody>
                    <a:bodyPr/>
                    <a:lstStyle/>
                    <a:p>
                      <a:pPr algn="ctr">
                        <a:spcAft>
                          <a:spcPts val="0"/>
                        </a:spcAft>
                      </a:pPr>
                      <a:r>
                        <a:rPr lang="es-ES" sz="1400" dirty="0">
                          <a:solidFill>
                            <a:srgbClr val="000000"/>
                          </a:solidFill>
                          <a:latin typeface="Arial"/>
                          <a:ea typeface="Times New Roman"/>
                          <a:cs typeface="Times New Roman"/>
                        </a:rPr>
                        <a:t>4.8%</a:t>
                      </a:r>
                      <a:endParaRPr lang="es-MX" sz="2400" dirty="0">
                        <a:latin typeface="Times New Roman"/>
                        <a:ea typeface="Times New Roman"/>
                        <a:cs typeface="Times New Roman"/>
                      </a:endParaRPr>
                    </a:p>
                  </a:txBody>
                  <a:tcPr marL="59055" marR="59055" marT="0" marB="0" anchor="ctr"/>
                </a:tc>
                <a:tc>
                  <a:txBody>
                    <a:bodyPr/>
                    <a:lstStyle/>
                    <a:p>
                      <a:pPr algn="ctr">
                        <a:spcAft>
                          <a:spcPts val="0"/>
                        </a:spcAft>
                      </a:pPr>
                      <a:r>
                        <a:rPr lang="es-ES" sz="1400">
                          <a:solidFill>
                            <a:srgbClr val="000000"/>
                          </a:solidFill>
                          <a:latin typeface="Arial"/>
                          <a:ea typeface="Times New Roman"/>
                          <a:cs typeface="Times New Roman"/>
                        </a:rPr>
                        <a:t>10</a:t>
                      </a:r>
                      <a:endParaRPr lang="es-MX" sz="2400">
                        <a:latin typeface="Times New Roman"/>
                        <a:ea typeface="Times New Roman"/>
                        <a:cs typeface="Times New Roman"/>
                      </a:endParaRPr>
                    </a:p>
                  </a:txBody>
                  <a:tcPr marL="59055" marR="59055" marT="0" marB="0" anchor="ctr"/>
                </a:tc>
                <a:tc>
                  <a:txBody>
                    <a:bodyPr/>
                    <a:lstStyle/>
                    <a:p>
                      <a:pPr algn="ctr">
                        <a:spcAft>
                          <a:spcPts val="0"/>
                        </a:spcAft>
                      </a:pPr>
                      <a:r>
                        <a:rPr lang="es-ES" sz="1400" dirty="0">
                          <a:solidFill>
                            <a:srgbClr val="000000"/>
                          </a:solidFill>
                          <a:latin typeface="Arial"/>
                          <a:ea typeface="Times New Roman"/>
                          <a:cs typeface="Times New Roman"/>
                        </a:rPr>
                        <a:t>4.2%</a:t>
                      </a:r>
                      <a:endParaRPr lang="es-MX" sz="2400" dirty="0">
                        <a:latin typeface="Times New Roman"/>
                        <a:ea typeface="Times New Roman"/>
                        <a:cs typeface="Times New Roman"/>
                      </a:endParaRPr>
                    </a:p>
                  </a:txBody>
                  <a:tcPr marL="59055" marR="59055" marT="0" marB="0" anchor="ctr"/>
                </a:tc>
                <a:tc>
                  <a:txBody>
                    <a:bodyPr/>
                    <a:lstStyle/>
                    <a:p>
                      <a:pPr algn="ctr">
                        <a:spcAft>
                          <a:spcPts val="0"/>
                        </a:spcAft>
                      </a:pPr>
                      <a:r>
                        <a:rPr lang="es-ES" sz="1400" dirty="0">
                          <a:solidFill>
                            <a:srgbClr val="000000"/>
                          </a:solidFill>
                          <a:latin typeface="Arial"/>
                          <a:ea typeface="Times New Roman"/>
                          <a:cs typeface="Times New Roman"/>
                        </a:rPr>
                        <a:t>11</a:t>
                      </a:r>
                      <a:endParaRPr lang="es-MX" sz="2400" dirty="0">
                        <a:latin typeface="Times New Roman"/>
                        <a:ea typeface="Times New Roman"/>
                        <a:cs typeface="Times New Roman"/>
                      </a:endParaRPr>
                    </a:p>
                  </a:txBody>
                  <a:tcPr marL="59055" marR="59055" marT="0" marB="0" anchor="ctr"/>
                </a:tc>
                <a:tc>
                  <a:txBody>
                    <a:bodyPr/>
                    <a:lstStyle/>
                    <a:p>
                      <a:pPr algn="ctr">
                        <a:spcAft>
                          <a:spcPts val="0"/>
                        </a:spcAft>
                      </a:pPr>
                      <a:r>
                        <a:rPr lang="es-ES" sz="1400" dirty="0">
                          <a:solidFill>
                            <a:srgbClr val="000000"/>
                          </a:solidFill>
                          <a:latin typeface="Arial"/>
                          <a:ea typeface="Times New Roman"/>
                          <a:cs typeface="Times New Roman"/>
                        </a:rPr>
                        <a:t>5.3%</a:t>
                      </a:r>
                      <a:endParaRPr lang="es-MX" sz="2400" dirty="0">
                        <a:latin typeface="Times New Roman"/>
                        <a:ea typeface="Times New Roman"/>
                        <a:cs typeface="Times New Roman"/>
                      </a:endParaRPr>
                    </a:p>
                  </a:txBody>
                  <a:tcPr marL="59055" marR="59055" marT="0" marB="0" anchor="ctr"/>
                </a:tc>
                <a:tc>
                  <a:txBody>
                    <a:bodyPr/>
                    <a:lstStyle/>
                    <a:p>
                      <a:pPr algn="ctr">
                        <a:spcAft>
                          <a:spcPts val="0"/>
                        </a:spcAft>
                      </a:pPr>
                      <a:endParaRPr lang="es-ES" sz="1400" dirty="0">
                        <a:solidFill>
                          <a:srgbClr val="000000"/>
                        </a:solidFill>
                        <a:latin typeface="Arial"/>
                        <a:ea typeface="Times New Roman"/>
                        <a:cs typeface="Times New Roman"/>
                      </a:endParaRPr>
                    </a:p>
                    <a:p>
                      <a:pPr algn="ctr">
                        <a:spcAft>
                          <a:spcPts val="0"/>
                        </a:spcAft>
                      </a:pPr>
                      <a:r>
                        <a:rPr lang="es-ES" sz="1400" dirty="0">
                          <a:solidFill>
                            <a:srgbClr val="000000"/>
                          </a:solidFill>
                          <a:latin typeface="Arial"/>
                          <a:ea typeface="Times New Roman"/>
                          <a:cs typeface="Times New Roman"/>
                        </a:rPr>
                        <a:t>.859</a:t>
                      </a:r>
                      <a:endParaRPr lang="es-MX" sz="2400" dirty="0">
                        <a:latin typeface="Times New Roman"/>
                        <a:ea typeface="Times New Roman"/>
                        <a:cs typeface="Times New Roman"/>
                      </a:endParaRPr>
                    </a:p>
                  </a:txBody>
                  <a:tcPr marL="59055" marR="59055" marT="0" marB="0"/>
                </a:tc>
              </a:tr>
              <a:tr h="370840">
                <a:tc>
                  <a:txBody>
                    <a:bodyPr/>
                    <a:lstStyle/>
                    <a:p>
                      <a:pPr>
                        <a:spcAft>
                          <a:spcPts val="0"/>
                        </a:spcAft>
                      </a:pPr>
                      <a:endParaRPr lang="es-ES" sz="1400">
                        <a:solidFill>
                          <a:srgbClr val="000000"/>
                        </a:solidFill>
                        <a:latin typeface="Arial"/>
                        <a:ea typeface="Times New Roman"/>
                        <a:cs typeface="Times New Roman"/>
                      </a:endParaRPr>
                    </a:p>
                    <a:p>
                      <a:pPr>
                        <a:spcAft>
                          <a:spcPts val="0"/>
                        </a:spcAft>
                      </a:pPr>
                      <a:r>
                        <a:rPr lang="es-ES" sz="1400">
                          <a:solidFill>
                            <a:srgbClr val="000000"/>
                          </a:solidFill>
                          <a:latin typeface="Arial"/>
                          <a:ea typeface="Times New Roman"/>
                          <a:cs typeface="Times New Roman"/>
                        </a:rPr>
                        <a:t>HAS</a:t>
                      </a:r>
                      <a:endParaRPr lang="es-MX" sz="2400">
                        <a:latin typeface="Times New Roman"/>
                        <a:ea typeface="Times New Roman"/>
                        <a:cs typeface="Times New Roman"/>
                      </a:endParaRPr>
                    </a:p>
                  </a:txBody>
                  <a:tcPr marL="59055" marR="59055" marT="0" marB="0"/>
                </a:tc>
                <a:tc>
                  <a:txBody>
                    <a:bodyPr/>
                    <a:lstStyle/>
                    <a:p>
                      <a:pPr algn="ctr">
                        <a:spcAft>
                          <a:spcPts val="0"/>
                        </a:spcAft>
                      </a:pPr>
                      <a:r>
                        <a:rPr lang="es-ES" sz="1400">
                          <a:solidFill>
                            <a:srgbClr val="000000"/>
                          </a:solidFill>
                          <a:latin typeface="Arial"/>
                          <a:ea typeface="Times New Roman"/>
                          <a:cs typeface="Times New Roman"/>
                        </a:rPr>
                        <a:t>5</a:t>
                      </a:r>
                      <a:endParaRPr lang="es-MX" sz="2400">
                        <a:latin typeface="Times New Roman"/>
                        <a:ea typeface="Times New Roman"/>
                        <a:cs typeface="Times New Roman"/>
                      </a:endParaRPr>
                    </a:p>
                  </a:txBody>
                  <a:tcPr marL="59055" marR="59055" marT="0" marB="0" anchor="ctr"/>
                </a:tc>
                <a:tc>
                  <a:txBody>
                    <a:bodyPr/>
                    <a:lstStyle/>
                    <a:p>
                      <a:pPr algn="ctr">
                        <a:spcAft>
                          <a:spcPts val="0"/>
                        </a:spcAft>
                      </a:pPr>
                      <a:r>
                        <a:rPr lang="es-ES" sz="1400">
                          <a:solidFill>
                            <a:srgbClr val="000000"/>
                          </a:solidFill>
                          <a:latin typeface="Arial"/>
                          <a:ea typeface="Times New Roman"/>
                          <a:cs typeface="Times New Roman"/>
                        </a:rPr>
                        <a:t>3.4%</a:t>
                      </a:r>
                      <a:endParaRPr lang="es-MX" sz="2400">
                        <a:latin typeface="Times New Roman"/>
                        <a:ea typeface="Times New Roman"/>
                        <a:cs typeface="Times New Roman"/>
                      </a:endParaRPr>
                    </a:p>
                  </a:txBody>
                  <a:tcPr marL="59055" marR="59055" marT="0" marB="0" anchor="ctr"/>
                </a:tc>
                <a:tc>
                  <a:txBody>
                    <a:bodyPr/>
                    <a:lstStyle/>
                    <a:p>
                      <a:pPr algn="ctr">
                        <a:spcAft>
                          <a:spcPts val="0"/>
                        </a:spcAft>
                      </a:pPr>
                      <a:r>
                        <a:rPr lang="es-ES" sz="1400" dirty="0">
                          <a:solidFill>
                            <a:srgbClr val="000000"/>
                          </a:solidFill>
                          <a:latin typeface="Arial"/>
                          <a:ea typeface="Times New Roman"/>
                          <a:cs typeface="Times New Roman"/>
                        </a:rPr>
                        <a:t>12</a:t>
                      </a:r>
                      <a:endParaRPr lang="es-MX" sz="2400" dirty="0">
                        <a:latin typeface="Times New Roman"/>
                        <a:ea typeface="Times New Roman"/>
                        <a:cs typeface="Times New Roman"/>
                      </a:endParaRPr>
                    </a:p>
                  </a:txBody>
                  <a:tcPr marL="59055" marR="59055" marT="0" marB="0" anchor="ctr"/>
                </a:tc>
                <a:tc>
                  <a:txBody>
                    <a:bodyPr/>
                    <a:lstStyle/>
                    <a:p>
                      <a:pPr algn="ctr">
                        <a:spcAft>
                          <a:spcPts val="0"/>
                        </a:spcAft>
                      </a:pPr>
                      <a:r>
                        <a:rPr lang="es-ES" sz="1400">
                          <a:solidFill>
                            <a:srgbClr val="000000"/>
                          </a:solidFill>
                          <a:latin typeface="Arial"/>
                          <a:ea typeface="Times New Roman"/>
                          <a:cs typeface="Times New Roman"/>
                        </a:rPr>
                        <a:t>5.0%</a:t>
                      </a:r>
                      <a:endParaRPr lang="es-MX" sz="2400">
                        <a:latin typeface="Times New Roman"/>
                        <a:ea typeface="Times New Roman"/>
                        <a:cs typeface="Times New Roman"/>
                      </a:endParaRPr>
                    </a:p>
                  </a:txBody>
                  <a:tcPr marL="59055" marR="59055" marT="0" marB="0" anchor="ctr"/>
                </a:tc>
                <a:tc>
                  <a:txBody>
                    <a:bodyPr/>
                    <a:lstStyle/>
                    <a:p>
                      <a:pPr algn="ctr">
                        <a:spcAft>
                          <a:spcPts val="0"/>
                        </a:spcAft>
                      </a:pPr>
                      <a:r>
                        <a:rPr lang="es-ES" sz="1400" dirty="0">
                          <a:solidFill>
                            <a:srgbClr val="000000"/>
                          </a:solidFill>
                          <a:latin typeface="Arial"/>
                          <a:ea typeface="Times New Roman"/>
                          <a:cs typeface="Times New Roman"/>
                        </a:rPr>
                        <a:t>30</a:t>
                      </a:r>
                      <a:endParaRPr lang="es-MX" sz="2400" dirty="0">
                        <a:latin typeface="Times New Roman"/>
                        <a:ea typeface="Times New Roman"/>
                        <a:cs typeface="Times New Roman"/>
                      </a:endParaRPr>
                    </a:p>
                  </a:txBody>
                  <a:tcPr marL="59055" marR="59055" marT="0" marB="0" anchor="ctr"/>
                </a:tc>
                <a:tc>
                  <a:txBody>
                    <a:bodyPr/>
                    <a:lstStyle/>
                    <a:p>
                      <a:pPr algn="ctr">
                        <a:spcAft>
                          <a:spcPts val="0"/>
                        </a:spcAft>
                      </a:pPr>
                      <a:r>
                        <a:rPr lang="es-ES" sz="1400">
                          <a:solidFill>
                            <a:srgbClr val="000000"/>
                          </a:solidFill>
                          <a:latin typeface="Arial"/>
                          <a:ea typeface="Times New Roman"/>
                          <a:cs typeface="Times New Roman"/>
                        </a:rPr>
                        <a:t>14.4%</a:t>
                      </a:r>
                      <a:endParaRPr lang="es-MX" sz="2400">
                        <a:latin typeface="Times New Roman"/>
                        <a:ea typeface="Times New Roman"/>
                        <a:cs typeface="Times New Roman"/>
                      </a:endParaRPr>
                    </a:p>
                  </a:txBody>
                  <a:tcPr marL="59055" marR="59055" marT="0" marB="0" anchor="ctr"/>
                </a:tc>
                <a:tc>
                  <a:txBody>
                    <a:bodyPr/>
                    <a:lstStyle/>
                    <a:p>
                      <a:pPr algn="ctr">
                        <a:spcAft>
                          <a:spcPts val="0"/>
                        </a:spcAft>
                      </a:pPr>
                      <a:endParaRPr lang="es-ES" sz="1400" dirty="0">
                        <a:solidFill>
                          <a:srgbClr val="000000"/>
                        </a:solidFill>
                        <a:latin typeface="Arial"/>
                        <a:ea typeface="Times New Roman"/>
                        <a:cs typeface="Times New Roman"/>
                      </a:endParaRPr>
                    </a:p>
                    <a:p>
                      <a:pPr algn="ctr">
                        <a:spcAft>
                          <a:spcPts val="0"/>
                        </a:spcAft>
                      </a:pPr>
                      <a:r>
                        <a:rPr lang="es-ES" sz="1400" dirty="0">
                          <a:solidFill>
                            <a:srgbClr val="000000"/>
                          </a:solidFill>
                          <a:latin typeface="Arial"/>
                          <a:ea typeface="Times New Roman"/>
                          <a:cs typeface="Times New Roman"/>
                        </a:rPr>
                        <a:t>.000</a:t>
                      </a:r>
                      <a:endParaRPr lang="es-MX" sz="2400" dirty="0">
                        <a:latin typeface="Times New Roman"/>
                        <a:ea typeface="Times New Roman"/>
                        <a:cs typeface="Times New Roman"/>
                      </a:endParaRPr>
                    </a:p>
                  </a:txBody>
                  <a:tcPr marL="59055" marR="59055" marT="0" marB="0"/>
                </a:tc>
              </a:tr>
              <a:tr h="370840">
                <a:tc>
                  <a:txBody>
                    <a:bodyPr/>
                    <a:lstStyle/>
                    <a:p>
                      <a:pPr>
                        <a:spcAft>
                          <a:spcPts val="0"/>
                        </a:spcAft>
                      </a:pPr>
                      <a:endParaRPr lang="es-ES" sz="1400">
                        <a:solidFill>
                          <a:srgbClr val="000000"/>
                        </a:solidFill>
                        <a:latin typeface="Arial"/>
                        <a:ea typeface="Times New Roman"/>
                        <a:cs typeface="Times New Roman"/>
                      </a:endParaRPr>
                    </a:p>
                    <a:p>
                      <a:pPr>
                        <a:spcAft>
                          <a:spcPts val="0"/>
                        </a:spcAft>
                      </a:pPr>
                      <a:r>
                        <a:rPr lang="es-ES" sz="1400">
                          <a:solidFill>
                            <a:srgbClr val="000000"/>
                          </a:solidFill>
                          <a:latin typeface="Arial"/>
                          <a:ea typeface="Times New Roman"/>
                          <a:cs typeface="Times New Roman"/>
                        </a:rPr>
                        <a:t>Diabetes gestacional</a:t>
                      </a:r>
                      <a:endParaRPr lang="es-MX" sz="2400">
                        <a:latin typeface="Times New Roman"/>
                        <a:ea typeface="Times New Roman"/>
                        <a:cs typeface="Times New Roman"/>
                      </a:endParaRPr>
                    </a:p>
                  </a:txBody>
                  <a:tcPr marL="59055" marR="59055" marT="0" marB="0"/>
                </a:tc>
                <a:tc>
                  <a:txBody>
                    <a:bodyPr/>
                    <a:lstStyle/>
                    <a:p>
                      <a:pPr algn="ctr">
                        <a:spcAft>
                          <a:spcPts val="0"/>
                        </a:spcAft>
                      </a:pPr>
                      <a:r>
                        <a:rPr lang="es-ES" sz="1400">
                          <a:solidFill>
                            <a:srgbClr val="000000"/>
                          </a:solidFill>
                          <a:latin typeface="Arial"/>
                          <a:ea typeface="Times New Roman"/>
                          <a:cs typeface="Times New Roman"/>
                        </a:rPr>
                        <a:t>2</a:t>
                      </a:r>
                      <a:endParaRPr lang="es-MX" sz="2400">
                        <a:latin typeface="Times New Roman"/>
                        <a:ea typeface="Times New Roman"/>
                        <a:cs typeface="Times New Roman"/>
                      </a:endParaRPr>
                    </a:p>
                  </a:txBody>
                  <a:tcPr marL="59055" marR="59055" marT="0" marB="0" anchor="ctr"/>
                </a:tc>
                <a:tc>
                  <a:txBody>
                    <a:bodyPr/>
                    <a:lstStyle/>
                    <a:p>
                      <a:pPr algn="ctr">
                        <a:spcAft>
                          <a:spcPts val="0"/>
                        </a:spcAft>
                      </a:pPr>
                      <a:r>
                        <a:rPr lang="es-ES" sz="1400">
                          <a:solidFill>
                            <a:srgbClr val="000000"/>
                          </a:solidFill>
                          <a:latin typeface="Arial"/>
                          <a:ea typeface="Times New Roman"/>
                          <a:cs typeface="Times New Roman"/>
                        </a:rPr>
                        <a:t>1.4%</a:t>
                      </a:r>
                      <a:endParaRPr lang="es-MX" sz="2400">
                        <a:latin typeface="Times New Roman"/>
                        <a:ea typeface="Times New Roman"/>
                        <a:cs typeface="Times New Roman"/>
                      </a:endParaRPr>
                    </a:p>
                  </a:txBody>
                  <a:tcPr marL="59055" marR="59055" marT="0" marB="0" anchor="ctr"/>
                </a:tc>
                <a:tc>
                  <a:txBody>
                    <a:bodyPr/>
                    <a:lstStyle/>
                    <a:p>
                      <a:pPr algn="ctr">
                        <a:spcAft>
                          <a:spcPts val="0"/>
                        </a:spcAft>
                      </a:pPr>
                      <a:r>
                        <a:rPr lang="es-ES" sz="1400">
                          <a:solidFill>
                            <a:srgbClr val="000000"/>
                          </a:solidFill>
                          <a:latin typeface="Arial"/>
                          <a:ea typeface="Times New Roman"/>
                          <a:cs typeface="Times New Roman"/>
                        </a:rPr>
                        <a:t>2</a:t>
                      </a:r>
                      <a:endParaRPr lang="es-MX" sz="2400">
                        <a:latin typeface="Times New Roman"/>
                        <a:ea typeface="Times New Roman"/>
                        <a:cs typeface="Times New Roman"/>
                      </a:endParaRPr>
                    </a:p>
                  </a:txBody>
                  <a:tcPr marL="59055" marR="59055" marT="0" marB="0" anchor="ctr"/>
                </a:tc>
                <a:tc>
                  <a:txBody>
                    <a:bodyPr/>
                    <a:lstStyle/>
                    <a:p>
                      <a:pPr algn="ctr">
                        <a:spcAft>
                          <a:spcPts val="0"/>
                        </a:spcAft>
                      </a:pPr>
                      <a:r>
                        <a:rPr lang="es-ES" sz="1400">
                          <a:solidFill>
                            <a:srgbClr val="000000"/>
                          </a:solidFill>
                          <a:latin typeface="Arial"/>
                          <a:ea typeface="Times New Roman"/>
                          <a:cs typeface="Times New Roman"/>
                        </a:rPr>
                        <a:t>.8%</a:t>
                      </a:r>
                      <a:endParaRPr lang="es-MX" sz="2400">
                        <a:latin typeface="Times New Roman"/>
                        <a:ea typeface="Times New Roman"/>
                        <a:cs typeface="Times New Roman"/>
                      </a:endParaRPr>
                    </a:p>
                  </a:txBody>
                  <a:tcPr marL="59055" marR="59055" marT="0" marB="0" anchor="ctr"/>
                </a:tc>
                <a:tc>
                  <a:txBody>
                    <a:bodyPr/>
                    <a:lstStyle/>
                    <a:p>
                      <a:pPr algn="ctr">
                        <a:spcAft>
                          <a:spcPts val="0"/>
                        </a:spcAft>
                      </a:pPr>
                      <a:r>
                        <a:rPr lang="es-ES" sz="1400" dirty="0">
                          <a:solidFill>
                            <a:srgbClr val="000000"/>
                          </a:solidFill>
                          <a:latin typeface="Arial"/>
                          <a:ea typeface="Times New Roman"/>
                          <a:cs typeface="Times New Roman"/>
                        </a:rPr>
                        <a:t>5</a:t>
                      </a:r>
                      <a:endParaRPr lang="es-MX" sz="2400" dirty="0">
                        <a:latin typeface="Times New Roman"/>
                        <a:ea typeface="Times New Roman"/>
                        <a:cs typeface="Times New Roman"/>
                      </a:endParaRPr>
                    </a:p>
                  </a:txBody>
                  <a:tcPr marL="59055" marR="59055" marT="0" marB="0" anchor="ctr"/>
                </a:tc>
                <a:tc>
                  <a:txBody>
                    <a:bodyPr/>
                    <a:lstStyle/>
                    <a:p>
                      <a:pPr algn="ctr">
                        <a:spcAft>
                          <a:spcPts val="0"/>
                        </a:spcAft>
                      </a:pPr>
                      <a:r>
                        <a:rPr lang="es-ES" sz="1400" dirty="0">
                          <a:solidFill>
                            <a:srgbClr val="000000"/>
                          </a:solidFill>
                          <a:latin typeface="Arial"/>
                          <a:ea typeface="Times New Roman"/>
                          <a:cs typeface="Times New Roman"/>
                        </a:rPr>
                        <a:t>2.4%</a:t>
                      </a:r>
                      <a:endParaRPr lang="es-MX" sz="2400" dirty="0">
                        <a:latin typeface="Times New Roman"/>
                        <a:ea typeface="Times New Roman"/>
                        <a:cs typeface="Times New Roman"/>
                      </a:endParaRPr>
                    </a:p>
                  </a:txBody>
                  <a:tcPr marL="59055" marR="59055" marT="0" marB="0" anchor="ctr"/>
                </a:tc>
                <a:tc>
                  <a:txBody>
                    <a:bodyPr/>
                    <a:lstStyle/>
                    <a:p>
                      <a:pPr algn="ctr">
                        <a:spcAft>
                          <a:spcPts val="0"/>
                        </a:spcAft>
                      </a:pPr>
                      <a:r>
                        <a:rPr lang="es-ES" sz="1400" dirty="0">
                          <a:solidFill>
                            <a:srgbClr val="000000"/>
                          </a:solidFill>
                          <a:latin typeface="Arial"/>
                          <a:ea typeface="Times New Roman"/>
                          <a:cs typeface="Times New Roman"/>
                        </a:rPr>
                        <a:t>.274</a:t>
                      </a:r>
                      <a:endParaRPr lang="es-MX" sz="2400" dirty="0">
                        <a:latin typeface="Times New Roman"/>
                        <a:ea typeface="Times New Roman"/>
                        <a:cs typeface="Times New Roman"/>
                      </a:endParaRPr>
                    </a:p>
                  </a:txBody>
                  <a:tcPr marL="59055" marR="59055" marT="0" marB="0" anchor="ctr"/>
                </a:tc>
              </a:tr>
            </a:tbl>
          </a:graphicData>
        </a:graphic>
      </p:graphicFrame>
      <p:sp>
        <p:nvSpPr>
          <p:cNvPr id="3" name="2 Título"/>
          <p:cNvSpPr>
            <a:spLocks noGrp="1"/>
          </p:cNvSpPr>
          <p:nvPr>
            <p:ph type="title"/>
          </p:nvPr>
        </p:nvSpPr>
        <p:spPr/>
        <p:txBody>
          <a:bodyPr>
            <a:normAutofit/>
          </a:bodyPr>
          <a:lstStyle/>
          <a:p>
            <a:pPr algn="ctr"/>
            <a:r>
              <a:rPr lang="es-MX" sz="3200" dirty="0" smtClean="0">
                <a:solidFill>
                  <a:schemeClr val="tx1"/>
                </a:solidFill>
                <a:effectLst/>
              </a:rPr>
              <a:t>Resultados</a:t>
            </a:r>
            <a:endParaRPr lang="es-MX" sz="3200" dirty="0">
              <a:solidFill>
                <a:schemeClr val="tx1"/>
              </a:solidFill>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a:bodyPr>
          <a:lstStyle/>
          <a:p>
            <a:pPr algn="ctr"/>
            <a:r>
              <a:rPr lang="es-MX" dirty="0" smtClean="0">
                <a:solidFill>
                  <a:schemeClr val="tx1"/>
                </a:solidFill>
                <a:effectLst/>
              </a:rPr>
              <a:t>Resultados</a:t>
            </a:r>
            <a:endParaRPr lang="es-MX" dirty="0">
              <a:solidFill>
                <a:schemeClr val="tx1"/>
              </a:solidFill>
              <a:effectLst/>
            </a:endParaRPr>
          </a:p>
        </p:txBody>
      </p:sp>
      <p:graphicFrame>
        <p:nvGraphicFramePr>
          <p:cNvPr id="12" name="11 Marcador de contenido"/>
          <p:cNvGraphicFramePr>
            <a:graphicFrameLocks noGrp="1"/>
          </p:cNvGraphicFramePr>
          <p:nvPr>
            <p:ph idx="1"/>
          </p:nvPr>
        </p:nvGraphicFramePr>
        <p:xfrm>
          <a:off x="971599" y="2564904"/>
          <a:ext cx="7128792" cy="3413760"/>
        </p:xfrm>
        <a:graphic>
          <a:graphicData uri="http://schemas.openxmlformats.org/drawingml/2006/table">
            <a:tbl>
              <a:tblPr firstRow="1" bandRow="1">
                <a:tableStyleId>{F2DE63D5-997A-4646-A377-4702673A728D}</a:tableStyleId>
              </a:tblPr>
              <a:tblGrid>
                <a:gridCol w="2376264"/>
                <a:gridCol w="2376264"/>
                <a:gridCol w="2376264"/>
              </a:tblGrid>
              <a:tr h="370840">
                <a:tc>
                  <a:txBody>
                    <a:bodyPr/>
                    <a:lstStyle/>
                    <a:p>
                      <a:endParaRPr lang="es-MX" sz="2400" dirty="0"/>
                    </a:p>
                  </a:txBody>
                  <a:tcPr/>
                </a:tc>
                <a:tc>
                  <a:txBody>
                    <a:bodyPr/>
                    <a:lstStyle/>
                    <a:p>
                      <a:pPr algn="ctr">
                        <a:lnSpc>
                          <a:spcPct val="200000"/>
                        </a:lnSpc>
                        <a:spcAft>
                          <a:spcPts val="0"/>
                        </a:spcAft>
                      </a:pPr>
                      <a:r>
                        <a:rPr lang="es-ES" sz="1600" dirty="0"/>
                        <a:t>Media</a:t>
                      </a:r>
                      <a:endParaRPr lang="es-MX" sz="1600" dirty="0">
                        <a:solidFill>
                          <a:schemeClr val="bg1"/>
                        </a:solidFill>
                        <a:latin typeface="Times New Roman"/>
                        <a:ea typeface="Times New Roman"/>
                        <a:cs typeface="Times New Roman"/>
                      </a:endParaRPr>
                    </a:p>
                  </a:txBody>
                  <a:tcPr marL="59055" marR="59055" marT="0" marB="0" anchor="b"/>
                </a:tc>
                <a:tc>
                  <a:txBody>
                    <a:bodyPr/>
                    <a:lstStyle/>
                    <a:p>
                      <a:pPr algn="ctr">
                        <a:lnSpc>
                          <a:spcPct val="200000"/>
                        </a:lnSpc>
                        <a:spcAft>
                          <a:spcPts val="0"/>
                        </a:spcAft>
                      </a:pPr>
                      <a:r>
                        <a:rPr lang="es-ES" sz="1600" dirty="0" err="1"/>
                        <a:t>Desv</a:t>
                      </a:r>
                      <a:r>
                        <a:rPr lang="es-ES" sz="1600" dirty="0"/>
                        <a:t>. </a:t>
                      </a:r>
                      <a:r>
                        <a:rPr lang="es-ES" sz="1600" dirty="0" err="1"/>
                        <a:t>típ</a:t>
                      </a:r>
                      <a:r>
                        <a:rPr lang="es-ES" sz="1600" dirty="0"/>
                        <a:t>.</a:t>
                      </a:r>
                      <a:endParaRPr lang="es-MX" sz="1600" dirty="0">
                        <a:solidFill>
                          <a:schemeClr val="bg1"/>
                        </a:solidFill>
                        <a:latin typeface="Times New Roman"/>
                        <a:ea typeface="Times New Roman"/>
                        <a:cs typeface="Times New Roman"/>
                      </a:endParaRPr>
                    </a:p>
                  </a:txBody>
                  <a:tcPr marL="59055" marR="59055" marT="0" marB="0" anchor="b"/>
                </a:tc>
              </a:tr>
              <a:tr h="370840">
                <a:tc>
                  <a:txBody>
                    <a:bodyPr/>
                    <a:lstStyle/>
                    <a:p>
                      <a:pPr>
                        <a:lnSpc>
                          <a:spcPct val="200000"/>
                        </a:lnSpc>
                        <a:spcAft>
                          <a:spcPts val="0"/>
                        </a:spcAft>
                      </a:pPr>
                      <a:r>
                        <a:rPr lang="es-ES" sz="1600" dirty="0"/>
                        <a:t>Talla</a:t>
                      </a:r>
                      <a:endParaRPr lang="es-MX" sz="1600" dirty="0">
                        <a:latin typeface="Times New Roman"/>
                        <a:ea typeface="Times New Roman"/>
                        <a:cs typeface="Times New Roman"/>
                      </a:endParaRPr>
                    </a:p>
                  </a:txBody>
                  <a:tcPr marL="59055" marR="59055" marT="0" marB="0"/>
                </a:tc>
                <a:tc>
                  <a:txBody>
                    <a:bodyPr/>
                    <a:lstStyle/>
                    <a:p>
                      <a:pPr algn="ctr">
                        <a:lnSpc>
                          <a:spcPct val="200000"/>
                        </a:lnSpc>
                        <a:spcAft>
                          <a:spcPts val="0"/>
                        </a:spcAft>
                      </a:pPr>
                      <a:r>
                        <a:rPr lang="es-ES" sz="1600" dirty="0"/>
                        <a:t>1.59</a:t>
                      </a:r>
                      <a:endParaRPr lang="es-MX" sz="16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600" dirty="0"/>
                        <a:t>.06</a:t>
                      </a:r>
                      <a:endParaRPr lang="es-MX" sz="1600" dirty="0">
                        <a:latin typeface="Times New Roman"/>
                        <a:ea typeface="Times New Roman"/>
                        <a:cs typeface="Times New Roman"/>
                      </a:endParaRPr>
                    </a:p>
                  </a:txBody>
                  <a:tcPr marL="59055" marR="59055" marT="0" marB="0" anchor="ctr"/>
                </a:tc>
              </a:tr>
              <a:tr h="370840">
                <a:tc>
                  <a:txBody>
                    <a:bodyPr/>
                    <a:lstStyle/>
                    <a:p>
                      <a:pPr>
                        <a:lnSpc>
                          <a:spcPct val="200000"/>
                        </a:lnSpc>
                        <a:spcAft>
                          <a:spcPts val="0"/>
                        </a:spcAft>
                      </a:pPr>
                      <a:r>
                        <a:rPr lang="es-ES" sz="1600" dirty="0"/>
                        <a:t>Edad</a:t>
                      </a:r>
                      <a:endParaRPr lang="es-MX" sz="1600" dirty="0">
                        <a:latin typeface="Times New Roman"/>
                        <a:ea typeface="Times New Roman"/>
                        <a:cs typeface="Times New Roman"/>
                      </a:endParaRPr>
                    </a:p>
                  </a:txBody>
                  <a:tcPr marL="59055" marR="59055" marT="0" marB="0"/>
                </a:tc>
                <a:tc>
                  <a:txBody>
                    <a:bodyPr/>
                    <a:lstStyle/>
                    <a:p>
                      <a:pPr algn="ctr">
                        <a:lnSpc>
                          <a:spcPct val="200000"/>
                        </a:lnSpc>
                        <a:spcAft>
                          <a:spcPts val="0"/>
                        </a:spcAft>
                      </a:pPr>
                      <a:r>
                        <a:rPr lang="es-ES" sz="1600" dirty="0"/>
                        <a:t>24.49</a:t>
                      </a:r>
                      <a:endParaRPr lang="es-MX" sz="16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600" dirty="0"/>
                        <a:t>5.68</a:t>
                      </a:r>
                      <a:endParaRPr lang="es-MX" sz="1600" dirty="0">
                        <a:latin typeface="Times New Roman"/>
                        <a:ea typeface="Times New Roman"/>
                        <a:cs typeface="Times New Roman"/>
                      </a:endParaRPr>
                    </a:p>
                  </a:txBody>
                  <a:tcPr marL="59055" marR="59055" marT="0" marB="0" anchor="ctr"/>
                </a:tc>
              </a:tr>
              <a:tr h="370840">
                <a:tc>
                  <a:txBody>
                    <a:bodyPr/>
                    <a:lstStyle/>
                    <a:p>
                      <a:pPr>
                        <a:lnSpc>
                          <a:spcPct val="200000"/>
                        </a:lnSpc>
                        <a:spcAft>
                          <a:spcPts val="0"/>
                        </a:spcAft>
                      </a:pPr>
                      <a:r>
                        <a:rPr lang="es-ES" sz="1600"/>
                        <a:t>Gestas</a:t>
                      </a:r>
                      <a:endParaRPr lang="es-MX" sz="1600">
                        <a:latin typeface="Times New Roman"/>
                        <a:ea typeface="Times New Roman"/>
                        <a:cs typeface="Times New Roman"/>
                      </a:endParaRPr>
                    </a:p>
                  </a:txBody>
                  <a:tcPr marL="59055" marR="59055" marT="0" marB="0"/>
                </a:tc>
                <a:tc>
                  <a:txBody>
                    <a:bodyPr/>
                    <a:lstStyle/>
                    <a:p>
                      <a:pPr algn="ctr">
                        <a:lnSpc>
                          <a:spcPct val="200000"/>
                        </a:lnSpc>
                        <a:spcAft>
                          <a:spcPts val="0"/>
                        </a:spcAft>
                      </a:pPr>
                      <a:r>
                        <a:rPr lang="es-ES" sz="1600" dirty="0"/>
                        <a:t>2.20</a:t>
                      </a:r>
                      <a:endParaRPr lang="es-MX" sz="16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600"/>
                        <a:t>1.26</a:t>
                      </a:r>
                      <a:endParaRPr lang="es-MX" sz="1600">
                        <a:latin typeface="Times New Roman"/>
                        <a:ea typeface="Times New Roman"/>
                        <a:cs typeface="Times New Roman"/>
                      </a:endParaRPr>
                    </a:p>
                  </a:txBody>
                  <a:tcPr marL="59055" marR="59055" marT="0" marB="0" anchor="ctr"/>
                </a:tc>
              </a:tr>
              <a:tr h="370840">
                <a:tc>
                  <a:txBody>
                    <a:bodyPr/>
                    <a:lstStyle/>
                    <a:p>
                      <a:pPr>
                        <a:lnSpc>
                          <a:spcPct val="200000"/>
                        </a:lnSpc>
                        <a:spcAft>
                          <a:spcPts val="0"/>
                        </a:spcAft>
                      </a:pPr>
                      <a:r>
                        <a:rPr lang="es-ES" sz="1600"/>
                        <a:t>Para</a:t>
                      </a:r>
                      <a:endParaRPr lang="es-MX" sz="1600">
                        <a:latin typeface="Times New Roman"/>
                        <a:ea typeface="Times New Roman"/>
                        <a:cs typeface="Times New Roman"/>
                      </a:endParaRPr>
                    </a:p>
                  </a:txBody>
                  <a:tcPr marL="59055" marR="59055" marT="0" marB="0"/>
                </a:tc>
                <a:tc>
                  <a:txBody>
                    <a:bodyPr/>
                    <a:lstStyle/>
                    <a:p>
                      <a:pPr algn="ctr">
                        <a:lnSpc>
                          <a:spcPct val="200000"/>
                        </a:lnSpc>
                        <a:spcAft>
                          <a:spcPts val="0"/>
                        </a:spcAft>
                      </a:pPr>
                      <a:r>
                        <a:rPr lang="es-ES" sz="1600" dirty="0"/>
                        <a:t>1.22</a:t>
                      </a:r>
                      <a:endParaRPr lang="es-MX" sz="16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600" dirty="0"/>
                        <a:t>1.36</a:t>
                      </a:r>
                      <a:endParaRPr lang="es-MX" sz="1600" dirty="0">
                        <a:latin typeface="Times New Roman"/>
                        <a:ea typeface="Times New Roman"/>
                        <a:cs typeface="Times New Roman"/>
                      </a:endParaRPr>
                    </a:p>
                  </a:txBody>
                  <a:tcPr marL="59055" marR="59055" marT="0" marB="0" anchor="ctr"/>
                </a:tc>
              </a:tr>
              <a:tr h="370840">
                <a:tc>
                  <a:txBody>
                    <a:bodyPr/>
                    <a:lstStyle/>
                    <a:p>
                      <a:pPr>
                        <a:lnSpc>
                          <a:spcPct val="200000"/>
                        </a:lnSpc>
                        <a:spcAft>
                          <a:spcPts val="0"/>
                        </a:spcAft>
                      </a:pPr>
                      <a:r>
                        <a:rPr lang="es-ES" sz="1600"/>
                        <a:t>Aborto</a:t>
                      </a:r>
                      <a:endParaRPr lang="es-MX" sz="1600">
                        <a:latin typeface="Times New Roman"/>
                        <a:ea typeface="Times New Roman"/>
                        <a:cs typeface="Times New Roman"/>
                      </a:endParaRPr>
                    </a:p>
                  </a:txBody>
                  <a:tcPr marL="59055" marR="59055" marT="0" marB="0"/>
                </a:tc>
                <a:tc>
                  <a:txBody>
                    <a:bodyPr/>
                    <a:lstStyle/>
                    <a:p>
                      <a:pPr algn="ctr">
                        <a:lnSpc>
                          <a:spcPct val="200000"/>
                        </a:lnSpc>
                        <a:spcAft>
                          <a:spcPts val="0"/>
                        </a:spcAft>
                      </a:pPr>
                      <a:r>
                        <a:rPr lang="es-ES" sz="1600" dirty="0"/>
                        <a:t>.20</a:t>
                      </a:r>
                      <a:endParaRPr lang="es-MX" sz="16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600" dirty="0"/>
                        <a:t>.50</a:t>
                      </a:r>
                      <a:endParaRPr lang="es-MX" sz="1600" dirty="0">
                        <a:latin typeface="Times New Roman"/>
                        <a:ea typeface="Times New Roman"/>
                        <a:cs typeface="Times New Roman"/>
                      </a:endParaRPr>
                    </a:p>
                  </a:txBody>
                  <a:tcPr marL="59055" marR="59055" marT="0" marB="0" anchor="ctr"/>
                </a:tc>
              </a:tr>
              <a:tr h="370840">
                <a:tc>
                  <a:txBody>
                    <a:bodyPr/>
                    <a:lstStyle/>
                    <a:p>
                      <a:pPr>
                        <a:lnSpc>
                          <a:spcPct val="200000"/>
                        </a:lnSpc>
                        <a:spcAft>
                          <a:spcPts val="0"/>
                        </a:spcAft>
                      </a:pPr>
                      <a:r>
                        <a:rPr lang="es-ES" sz="1600"/>
                        <a:t>Cesáreas</a:t>
                      </a:r>
                      <a:endParaRPr lang="es-MX" sz="1600">
                        <a:latin typeface="Times New Roman"/>
                        <a:ea typeface="Times New Roman"/>
                        <a:cs typeface="Times New Roman"/>
                      </a:endParaRPr>
                    </a:p>
                  </a:txBody>
                  <a:tcPr marL="59055" marR="59055" marT="0" marB="0"/>
                </a:tc>
                <a:tc>
                  <a:txBody>
                    <a:bodyPr/>
                    <a:lstStyle/>
                    <a:p>
                      <a:pPr algn="ctr">
                        <a:lnSpc>
                          <a:spcPct val="200000"/>
                        </a:lnSpc>
                        <a:spcAft>
                          <a:spcPts val="0"/>
                        </a:spcAft>
                      </a:pPr>
                      <a:r>
                        <a:rPr lang="es-ES" sz="1600" dirty="0"/>
                        <a:t>.78</a:t>
                      </a:r>
                      <a:endParaRPr lang="es-MX" sz="16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600" dirty="0"/>
                        <a:t>.87</a:t>
                      </a:r>
                      <a:endParaRPr lang="es-MX" sz="1600" dirty="0">
                        <a:latin typeface="Times New Roman"/>
                        <a:ea typeface="Times New Roman"/>
                        <a:cs typeface="Times New Roman"/>
                      </a:endParaRPr>
                    </a:p>
                  </a:txBody>
                  <a:tcPr marL="59055" marR="59055" marT="0" marB="0" anchor="ctr"/>
                </a:tc>
              </a:tr>
            </a:tbl>
          </a:graphicData>
        </a:graphic>
      </p:graphicFrame>
      <p:sp>
        <p:nvSpPr>
          <p:cNvPr id="13" name="12 CuadroTexto"/>
          <p:cNvSpPr txBox="1"/>
          <p:nvPr/>
        </p:nvSpPr>
        <p:spPr>
          <a:xfrm>
            <a:off x="971600" y="1556792"/>
            <a:ext cx="7128792" cy="646331"/>
          </a:xfrm>
          <a:prstGeom prst="rect">
            <a:avLst/>
          </a:prstGeom>
          <a:noFill/>
        </p:spPr>
        <p:txBody>
          <a:bodyPr wrap="square" rtlCol="0">
            <a:spAutoFit/>
          </a:bodyPr>
          <a:lstStyle/>
          <a:p>
            <a:r>
              <a:rPr lang="es-ES" dirty="0"/>
              <a:t>Características generales y obstétricas del total de pacientes estudiadas</a:t>
            </a:r>
            <a:endParaRPr lang="es-MX"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67544" y="1916832"/>
          <a:ext cx="8229600" cy="3667760"/>
        </p:xfrm>
        <a:graphic>
          <a:graphicData uri="http://schemas.openxmlformats.org/drawingml/2006/table">
            <a:tbl>
              <a:tblPr firstRow="1" bandRow="1">
                <a:tableStyleId>{F2DE63D5-997A-4646-A377-4702673A728D}</a:tableStyleId>
              </a:tblPr>
              <a:tblGrid>
                <a:gridCol w="1162472"/>
                <a:gridCol w="936104"/>
                <a:gridCol w="936104"/>
                <a:gridCol w="1080120"/>
                <a:gridCol w="1080120"/>
                <a:gridCol w="1080120"/>
                <a:gridCol w="1152128"/>
                <a:gridCol w="802432"/>
              </a:tblGrid>
              <a:tr h="370840">
                <a:tc>
                  <a:txBody>
                    <a:bodyPr/>
                    <a:lstStyle/>
                    <a:p>
                      <a:pPr>
                        <a:lnSpc>
                          <a:spcPct val="200000"/>
                        </a:lnSpc>
                        <a:spcAft>
                          <a:spcPts val="0"/>
                        </a:spcAft>
                      </a:pPr>
                      <a:r>
                        <a:rPr lang="es-ES" sz="1200" dirty="0"/>
                        <a:t> </a:t>
                      </a:r>
                      <a:endParaRPr lang="es-MX" sz="1200" dirty="0">
                        <a:latin typeface="Times New Roman"/>
                        <a:ea typeface="Times New Roman"/>
                        <a:cs typeface="Times New Roman"/>
                      </a:endParaRPr>
                    </a:p>
                  </a:txBody>
                  <a:tcPr marL="59055" marR="59055" marT="0" marB="0" anchor="b"/>
                </a:tc>
                <a:tc gridSpan="2">
                  <a:txBody>
                    <a:bodyPr/>
                    <a:lstStyle/>
                    <a:p>
                      <a:pPr algn="ctr">
                        <a:lnSpc>
                          <a:spcPct val="200000"/>
                        </a:lnSpc>
                        <a:spcAft>
                          <a:spcPts val="0"/>
                        </a:spcAft>
                      </a:pPr>
                      <a:r>
                        <a:rPr lang="es-ES" sz="1200" dirty="0"/>
                        <a:t>Normal</a:t>
                      </a:r>
                      <a:endParaRPr lang="es-MX" sz="1200" dirty="0"/>
                    </a:p>
                    <a:p>
                      <a:pPr algn="ctr">
                        <a:lnSpc>
                          <a:spcPct val="200000"/>
                        </a:lnSpc>
                        <a:spcAft>
                          <a:spcPts val="0"/>
                        </a:spcAft>
                      </a:pPr>
                      <a:r>
                        <a:rPr lang="es-ES" sz="1200" dirty="0"/>
                        <a:t> (18.5-25)</a:t>
                      </a:r>
                      <a:endParaRPr lang="es-MX" sz="1200" dirty="0">
                        <a:latin typeface="Times New Roman"/>
                        <a:ea typeface="Times New Roman"/>
                        <a:cs typeface="Times New Roman"/>
                      </a:endParaRPr>
                    </a:p>
                  </a:txBody>
                  <a:tcPr marL="59055" marR="59055" marT="0" marB="0" anchor="b"/>
                </a:tc>
                <a:tc hMerge="1">
                  <a:txBody>
                    <a:bodyPr/>
                    <a:lstStyle/>
                    <a:p>
                      <a:endParaRPr lang="es-MX"/>
                    </a:p>
                  </a:txBody>
                  <a:tcPr/>
                </a:tc>
                <a:tc gridSpan="2">
                  <a:txBody>
                    <a:bodyPr/>
                    <a:lstStyle/>
                    <a:p>
                      <a:pPr algn="ctr">
                        <a:lnSpc>
                          <a:spcPct val="200000"/>
                        </a:lnSpc>
                        <a:spcAft>
                          <a:spcPts val="0"/>
                        </a:spcAft>
                      </a:pPr>
                      <a:r>
                        <a:rPr lang="es-ES" sz="1200" dirty="0"/>
                        <a:t>Sobrepeso (26-30)</a:t>
                      </a:r>
                      <a:endParaRPr lang="es-MX" sz="1200" dirty="0">
                        <a:latin typeface="Times New Roman"/>
                        <a:ea typeface="Times New Roman"/>
                        <a:cs typeface="Times New Roman"/>
                      </a:endParaRPr>
                    </a:p>
                  </a:txBody>
                  <a:tcPr marL="59055" marR="59055" marT="0" marB="0" anchor="b"/>
                </a:tc>
                <a:tc hMerge="1">
                  <a:txBody>
                    <a:bodyPr/>
                    <a:lstStyle/>
                    <a:p>
                      <a:endParaRPr lang="es-MX"/>
                    </a:p>
                  </a:txBody>
                  <a:tcPr/>
                </a:tc>
                <a:tc gridSpan="2">
                  <a:txBody>
                    <a:bodyPr/>
                    <a:lstStyle/>
                    <a:p>
                      <a:pPr algn="ctr">
                        <a:lnSpc>
                          <a:spcPct val="200000"/>
                        </a:lnSpc>
                        <a:spcAft>
                          <a:spcPts val="0"/>
                        </a:spcAft>
                      </a:pPr>
                      <a:r>
                        <a:rPr lang="es-ES" sz="1200" dirty="0"/>
                        <a:t>Obesidad</a:t>
                      </a:r>
                      <a:endParaRPr lang="es-MX" sz="1200" dirty="0"/>
                    </a:p>
                    <a:p>
                      <a:pPr algn="ctr">
                        <a:lnSpc>
                          <a:spcPct val="200000"/>
                        </a:lnSpc>
                        <a:spcAft>
                          <a:spcPts val="0"/>
                        </a:spcAft>
                      </a:pPr>
                      <a:r>
                        <a:rPr lang="es-ES" sz="1200" dirty="0"/>
                        <a:t>(&gt;31)</a:t>
                      </a:r>
                      <a:endParaRPr lang="es-MX" sz="1200" dirty="0">
                        <a:latin typeface="Times New Roman"/>
                        <a:ea typeface="Times New Roman"/>
                        <a:cs typeface="Times New Roman"/>
                      </a:endParaRPr>
                    </a:p>
                  </a:txBody>
                  <a:tcPr marL="59055" marR="59055" marT="0" marB="0" anchor="b"/>
                </a:tc>
                <a:tc hMerge="1">
                  <a:txBody>
                    <a:bodyPr/>
                    <a:lstStyle/>
                    <a:p>
                      <a:endParaRPr lang="es-MX"/>
                    </a:p>
                  </a:txBody>
                  <a:tcPr/>
                </a:tc>
                <a:tc>
                  <a:txBody>
                    <a:bodyPr/>
                    <a:lstStyle/>
                    <a:p>
                      <a:pPr algn="ctr">
                        <a:lnSpc>
                          <a:spcPct val="200000"/>
                        </a:lnSpc>
                        <a:spcAft>
                          <a:spcPts val="0"/>
                        </a:spcAft>
                      </a:pPr>
                      <a:endParaRPr lang="es-ES" sz="1200">
                        <a:solidFill>
                          <a:srgbClr val="000000"/>
                        </a:solidFill>
                        <a:latin typeface="Arial"/>
                        <a:ea typeface="Times New Roman"/>
                        <a:cs typeface="Times New Roman"/>
                      </a:endParaRPr>
                    </a:p>
                  </a:txBody>
                  <a:tcPr marL="59055" marR="59055" marT="0" marB="0" anchor="b"/>
                </a:tc>
              </a:tr>
              <a:tr h="370840">
                <a:tc>
                  <a:txBody>
                    <a:bodyPr/>
                    <a:lstStyle/>
                    <a:p>
                      <a:pPr>
                        <a:lnSpc>
                          <a:spcPct val="200000"/>
                        </a:lnSpc>
                        <a:spcAft>
                          <a:spcPts val="0"/>
                        </a:spcAft>
                      </a:pPr>
                      <a:r>
                        <a:rPr lang="es-ES" sz="1200"/>
                        <a:t> </a:t>
                      </a:r>
                      <a:endParaRPr lang="es-MX" sz="1200">
                        <a:latin typeface="Times New Roman"/>
                        <a:ea typeface="Times New Roman"/>
                        <a:cs typeface="Times New Roman"/>
                      </a:endParaRPr>
                    </a:p>
                  </a:txBody>
                  <a:tcPr marL="59055" marR="59055" marT="0" marB="0" anchor="b"/>
                </a:tc>
                <a:tc>
                  <a:txBody>
                    <a:bodyPr/>
                    <a:lstStyle/>
                    <a:p>
                      <a:pPr algn="ctr">
                        <a:lnSpc>
                          <a:spcPct val="200000"/>
                        </a:lnSpc>
                        <a:spcAft>
                          <a:spcPts val="0"/>
                        </a:spcAft>
                      </a:pPr>
                      <a:r>
                        <a:rPr lang="es-ES" sz="1200" dirty="0"/>
                        <a:t>n</a:t>
                      </a:r>
                      <a:endParaRPr lang="es-MX" sz="1200" dirty="0">
                        <a:latin typeface="Times New Roman"/>
                        <a:ea typeface="Times New Roman"/>
                        <a:cs typeface="Times New Roman"/>
                      </a:endParaRPr>
                    </a:p>
                  </a:txBody>
                  <a:tcPr marL="59055" marR="59055" marT="0" marB="0" anchor="b"/>
                </a:tc>
                <a:tc>
                  <a:txBody>
                    <a:bodyPr/>
                    <a:lstStyle/>
                    <a:p>
                      <a:pPr algn="ctr">
                        <a:lnSpc>
                          <a:spcPct val="200000"/>
                        </a:lnSpc>
                        <a:spcAft>
                          <a:spcPts val="0"/>
                        </a:spcAft>
                      </a:pPr>
                      <a:r>
                        <a:rPr lang="es-ES" sz="1200" dirty="0"/>
                        <a:t>%</a:t>
                      </a:r>
                      <a:endParaRPr lang="es-MX" sz="1200" dirty="0">
                        <a:latin typeface="Times New Roman"/>
                        <a:ea typeface="Times New Roman"/>
                        <a:cs typeface="Times New Roman"/>
                      </a:endParaRPr>
                    </a:p>
                  </a:txBody>
                  <a:tcPr marL="59055" marR="59055" marT="0" marB="0" anchor="b"/>
                </a:tc>
                <a:tc>
                  <a:txBody>
                    <a:bodyPr/>
                    <a:lstStyle/>
                    <a:p>
                      <a:pPr algn="ctr">
                        <a:lnSpc>
                          <a:spcPct val="200000"/>
                        </a:lnSpc>
                        <a:spcAft>
                          <a:spcPts val="0"/>
                        </a:spcAft>
                      </a:pPr>
                      <a:r>
                        <a:rPr lang="es-ES" sz="1200" dirty="0"/>
                        <a:t>n</a:t>
                      </a:r>
                      <a:endParaRPr lang="es-MX" sz="1200" dirty="0">
                        <a:latin typeface="Times New Roman"/>
                        <a:ea typeface="Times New Roman"/>
                        <a:cs typeface="Times New Roman"/>
                      </a:endParaRPr>
                    </a:p>
                  </a:txBody>
                  <a:tcPr marL="59055" marR="59055" marT="0" marB="0" anchor="b"/>
                </a:tc>
                <a:tc>
                  <a:txBody>
                    <a:bodyPr/>
                    <a:lstStyle/>
                    <a:p>
                      <a:pPr algn="ctr">
                        <a:lnSpc>
                          <a:spcPct val="200000"/>
                        </a:lnSpc>
                        <a:spcAft>
                          <a:spcPts val="0"/>
                        </a:spcAft>
                      </a:pPr>
                      <a:r>
                        <a:rPr lang="es-ES" sz="1200" dirty="0"/>
                        <a:t>%</a:t>
                      </a:r>
                      <a:endParaRPr lang="es-MX" sz="1200" dirty="0">
                        <a:latin typeface="Times New Roman"/>
                        <a:ea typeface="Times New Roman"/>
                        <a:cs typeface="Times New Roman"/>
                      </a:endParaRPr>
                    </a:p>
                  </a:txBody>
                  <a:tcPr marL="59055" marR="59055" marT="0" marB="0" anchor="b"/>
                </a:tc>
                <a:tc>
                  <a:txBody>
                    <a:bodyPr/>
                    <a:lstStyle/>
                    <a:p>
                      <a:pPr algn="ctr">
                        <a:lnSpc>
                          <a:spcPct val="200000"/>
                        </a:lnSpc>
                        <a:spcAft>
                          <a:spcPts val="0"/>
                        </a:spcAft>
                      </a:pPr>
                      <a:r>
                        <a:rPr lang="es-ES" sz="1200" dirty="0"/>
                        <a:t>n</a:t>
                      </a:r>
                      <a:endParaRPr lang="es-MX" sz="1200" dirty="0">
                        <a:latin typeface="Times New Roman"/>
                        <a:ea typeface="Times New Roman"/>
                        <a:cs typeface="Times New Roman"/>
                      </a:endParaRPr>
                    </a:p>
                  </a:txBody>
                  <a:tcPr marL="59055" marR="59055" marT="0" marB="0" anchor="b"/>
                </a:tc>
                <a:tc>
                  <a:txBody>
                    <a:bodyPr/>
                    <a:lstStyle/>
                    <a:p>
                      <a:pPr algn="ctr">
                        <a:lnSpc>
                          <a:spcPct val="200000"/>
                        </a:lnSpc>
                        <a:spcAft>
                          <a:spcPts val="0"/>
                        </a:spcAft>
                      </a:pPr>
                      <a:r>
                        <a:rPr lang="es-ES" sz="1200" dirty="0"/>
                        <a:t>%</a:t>
                      </a:r>
                      <a:endParaRPr lang="es-MX" sz="1200" dirty="0">
                        <a:latin typeface="Times New Roman"/>
                        <a:ea typeface="Times New Roman"/>
                        <a:cs typeface="Times New Roman"/>
                      </a:endParaRPr>
                    </a:p>
                  </a:txBody>
                  <a:tcPr marL="59055" marR="59055" marT="0" marB="0" anchor="b"/>
                </a:tc>
                <a:tc>
                  <a:txBody>
                    <a:bodyPr/>
                    <a:lstStyle/>
                    <a:p>
                      <a:pPr algn="ctr">
                        <a:lnSpc>
                          <a:spcPct val="200000"/>
                        </a:lnSpc>
                        <a:spcAft>
                          <a:spcPts val="0"/>
                        </a:spcAft>
                      </a:pPr>
                      <a:r>
                        <a:rPr lang="es-ES" sz="1200"/>
                        <a:t>p</a:t>
                      </a:r>
                      <a:endParaRPr lang="es-MX" sz="1200">
                        <a:latin typeface="Times New Roman"/>
                        <a:ea typeface="Times New Roman"/>
                        <a:cs typeface="Times New Roman"/>
                      </a:endParaRPr>
                    </a:p>
                  </a:txBody>
                  <a:tcPr marL="59055" marR="59055" marT="0" marB="0" anchor="b"/>
                </a:tc>
              </a:tr>
              <a:tr h="370840">
                <a:tc>
                  <a:txBody>
                    <a:bodyPr/>
                    <a:lstStyle/>
                    <a:p>
                      <a:pPr>
                        <a:lnSpc>
                          <a:spcPct val="200000"/>
                        </a:lnSpc>
                        <a:spcAft>
                          <a:spcPts val="0"/>
                        </a:spcAft>
                      </a:pPr>
                      <a:r>
                        <a:rPr lang="es-ES" sz="1200"/>
                        <a:t>RPM</a:t>
                      </a:r>
                      <a:endParaRPr lang="es-MX" sz="1200">
                        <a:latin typeface="Times New Roman"/>
                        <a:ea typeface="Times New Roman"/>
                        <a:cs typeface="Times New Roman"/>
                      </a:endParaRPr>
                    </a:p>
                  </a:txBody>
                  <a:tcPr marL="59055" marR="59055" marT="0" marB="0"/>
                </a:tc>
                <a:tc>
                  <a:txBody>
                    <a:bodyPr/>
                    <a:lstStyle/>
                    <a:p>
                      <a:pPr algn="ctr">
                        <a:lnSpc>
                          <a:spcPct val="200000"/>
                        </a:lnSpc>
                        <a:spcAft>
                          <a:spcPts val="0"/>
                        </a:spcAft>
                      </a:pPr>
                      <a:r>
                        <a:rPr lang="es-ES" sz="1200" dirty="0"/>
                        <a:t>8</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5.5%</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a:t>16</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a:t>6.7%</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a:t>10</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a:t>4.8%</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.686</a:t>
                      </a:r>
                      <a:endParaRPr lang="es-MX" sz="1200">
                        <a:latin typeface="Times New Roman"/>
                        <a:ea typeface="Times New Roman"/>
                        <a:cs typeface="Times New Roman"/>
                      </a:endParaRPr>
                    </a:p>
                  </a:txBody>
                  <a:tcPr marL="59055" marR="59055" marT="0" marB="0" anchor="ctr"/>
                </a:tc>
              </a:tr>
              <a:tr h="370840">
                <a:tc>
                  <a:txBody>
                    <a:bodyPr/>
                    <a:lstStyle/>
                    <a:p>
                      <a:pPr>
                        <a:lnSpc>
                          <a:spcPct val="200000"/>
                        </a:lnSpc>
                        <a:spcAft>
                          <a:spcPts val="0"/>
                        </a:spcAft>
                      </a:pPr>
                      <a:r>
                        <a:rPr lang="es-ES" sz="1200"/>
                        <a:t>parto Pretérmino</a:t>
                      </a:r>
                      <a:endParaRPr lang="es-MX" sz="1200">
                        <a:latin typeface="Times New Roman"/>
                        <a:ea typeface="Times New Roman"/>
                        <a:cs typeface="Times New Roman"/>
                      </a:endParaRPr>
                    </a:p>
                  </a:txBody>
                  <a:tcPr marL="59055" marR="59055" marT="0" marB="0"/>
                </a:tc>
                <a:tc>
                  <a:txBody>
                    <a:bodyPr/>
                    <a:lstStyle/>
                    <a:p>
                      <a:pPr algn="ctr">
                        <a:lnSpc>
                          <a:spcPct val="200000"/>
                        </a:lnSpc>
                        <a:spcAft>
                          <a:spcPts val="0"/>
                        </a:spcAft>
                      </a:pPr>
                      <a:r>
                        <a:rPr lang="es-ES" sz="1200" dirty="0"/>
                        <a:t>12</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a:t>8.2%</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14</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a:t>5.8%</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a:t>12</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a:t>5.7%</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.580</a:t>
                      </a:r>
                      <a:endParaRPr lang="es-MX" sz="1200">
                        <a:latin typeface="Times New Roman"/>
                        <a:ea typeface="Times New Roman"/>
                        <a:cs typeface="Times New Roman"/>
                      </a:endParaRPr>
                    </a:p>
                  </a:txBody>
                  <a:tcPr marL="59055" marR="59055" marT="0" marB="0" anchor="ctr"/>
                </a:tc>
              </a:tr>
              <a:tr h="370840">
                <a:tc>
                  <a:txBody>
                    <a:bodyPr/>
                    <a:lstStyle/>
                    <a:p>
                      <a:pPr>
                        <a:lnSpc>
                          <a:spcPct val="200000"/>
                        </a:lnSpc>
                        <a:spcAft>
                          <a:spcPts val="0"/>
                        </a:spcAft>
                      </a:pPr>
                      <a:r>
                        <a:rPr lang="es-ES" sz="1200"/>
                        <a:t>Inducción del parto</a:t>
                      </a:r>
                      <a:endParaRPr lang="es-MX" sz="1200">
                        <a:latin typeface="Times New Roman"/>
                        <a:ea typeface="Times New Roman"/>
                        <a:cs typeface="Times New Roman"/>
                      </a:endParaRPr>
                    </a:p>
                  </a:txBody>
                  <a:tcPr marL="59055" marR="59055" marT="0" marB="0"/>
                </a:tc>
                <a:tc>
                  <a:txBody>
                    <a:bodyPr/>
                    <a:lstStyle/>
                    <a:p>
                      <a:pPr algn="ctr">
                        <a:lnSpc>
                          <a:spcPct val="200000"/>
                        </a:lnSpc>
                        <a:spcAft>
                          <a:spcPts val="0"/>
                        </a:spcAft>
                      </a:pPr>
                      <a:r>
                        <a:rPr lang="es-ES" sz="1200" dirty="0"/>
                        <a:t>18</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a:t>12.3%</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a:t>16</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a:t>6.7%</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15</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a:t>7.2%</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.115</a:t>
                      </a:r>
                      <a:endParaRPr lang="es-MX" sz="1200">
                        <a:latin typeface="Times New Roman"/>
                        <a:ea typeface="Times New Roman"/>
                        <a:cs typeface="Times New Roman"/>
                      </a:endParaRPr>
                    </a:p>
                  </a:txBody>
                  <a:tcPr marL="59055" marR="59055" marT="0" marB="0" anchor="ctr"/>
                </a:tc>
              </a:tr>
              <a:tr h="370840">
                <a:tc>
                  <a:txBody>
                    <a:bodyPr/>
                    <a:lstStyle/>
                    <a:p>
                      <a:pPr>
                        <a:lnSpc>
                          <a:spcPct val="200000"/>
                        </a:lnSpc>
                        <a:spcAft>
                          <a:spcPts val="0"/>
                        </a:spcAft>
                      </a:pPr>
                      <a:r>
                        <a:rPr lang="es-ES" sz="1200"/>
                        <a:t>Emb. Prolongado</a:t>
                      </a:r>
                      <a:endParaRPr lang="es-MX" sz="1200">
                        <a:latin typeface="Times New Roman"/>
                        <a:ea typeface="Times New Roman"/>
                        <a:cs typeface="Times New Roman"/>
                      </a:endParaRPr>
                    </a:p>
                  </a:txBody>
                  <a:tcPr marL="59055" marR="59055" marT="0" marB="0"/>
                </a:tc>
                <a:tc>
                  <a:txBody>
                    <a:bodyPr/>
                    <a:lstStyle/>
                    <a:p>
                      <a:pPr algn="ctr">
                        <a:lnSpc>
                          <a:spcPct val="200000"/>
                        </a:lnSpc>
                        <a:spcAft>
                          <a:spcPts val="0"/>
                        </a:spcAft>
                      </a:pPr>
                      <a:r>
                        <a:rPr lang="es-ES" sz="1200" dirty="0"/>
                        <a:t>1</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a:t>.7%</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a:t>7</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a:t>2.9%</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a:t>1</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a:t>.5%</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a:t>.062</a:t>
                      </a:r>
                      <a:endParaRPr lang="es-MX" sz="1200" dirty="0">
                        <a:latin typeface="Times New Roman"/>
                        <a:ea typeface="Times New Roman"/>
                        <a:cs typeface="Times New Roman"/>
                      </a:endParaRPr>
                    </a:p>
                  </a:txBody>
                  <a:tcPr marL="59055" marR="59055" marT="0" marB="0" anchor="ctr"/>
                </a:tc>
              </a:tr>
            </a:tbl>
          </a:graphicData>
        </a:graphic>
      </p:graphicFrame>
      <p:sp>
        <p:nvSpPr>
          <p:cNvPr id="3" name="2 Título"/>
          <p:cNvSpPr>
            <a:spLocks noGrp="1"/>
          </p:cNvSpPr>
          <p:nvPr>
            <p:ph type="title"/>
          </p:nvPr>
        </p:nvSpPr>
        <p:spPr/>
        <p:txBody>
          <a:bodyPr>
            <a:normAutofit/>
          </a:bodyPr>
          <a:lstStyle/>
          <a:p>
            <a:pPr algn="ctr"/>
            <a:r>
              <a:rPr lang="es-MX" sz="3200" dirty="0" smtClean="0">
                <a:solidFill>
                  <a:schemeClr val="tx1"/>
                </a:solidFill>
                <a:effectLst/>
              </a:rPr>
              <a:t>Resultados</a:t>
            </a:r>
            <a:endParaRPr lang="es-MX" sz="3200" dirty="0">
              <a:solidFill>
                <a:schemeClr val="tx1"/>
              </a:solidFill>
              <a:effectLst/>
            </a:endParaRPr>
          </a:p>
        </p:txBody>
      </p:sp>
      <p:sp>
        <p:nvSpPr>
          <p:cNvPr id="47106" name="Rectangle 2"/>
          <p:cNvSpPr>
            <a:spLocks noChangeArrowheads="1"/>
          </p:cNvSpPr>
          <p:nvPr/>
        </p:nvSpPr>
        <p:spPr bwMode="auto">
          <a:xfrm>
            <a:off x="1248013" y="1384702"/>
            <a:ext cx="6647974"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382963" algn="ctr"/>
              </a:tabLst>
            </a:pPr>
            <a:r>
              <a:rPr kumimoji="0" lang="es-ES"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Frecuencia de complicaciones obstétricas por grupo de estudio</a:t>
            </a:r>
            <a:endParaRPr kumimoji="0" lang="es-E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67544" y="1988840"/>
          <a:ext cx="8229600" cy="2633450"/>
        </p:xfrm>
        <a:graphic>
          <a:graphicData uri="http://schemas.openxmlformats.org/drawingml/2006/table">
            <a:tbl>
              <a:tblPr firstRow="1" bandRow="1">
                <a:tableStyleId>{F2DE63D5-997A-4646-A377-4702673A728D}</a:tableStyleId>
              </a:tblPr>
              <a:tblGrid>
                <a:gridCol w="1028700"/>
                <a:gridCol w="1028700"/>
                <a:gridCol w="1028700"/>
                <a:gridCol w="1028700"/>
                <a:gridCol w="1028700"/>
                <a:gridCol w="1028700"/>
                <a:gridCol w="1028700"/>
                <a:gridCol w="1028700"/>
              </a:tblGrid>
              <a:tr h="768085">
                <a:tc>
                  <a:txBody>
                    <a:bodyPr/>
                    <a:lstStyle/>
                    <a:p>
                      <a:pPr>
                        <a:lnSpc>
                          <a:spcPct val="200000"/>
                        </a:lnSpc>
                        <a:spcAft>
                          <a:spcPts val="0"/>
                        </a:spcAft>
                      </a:pPr>
                      <a:r>
                        <a:rPr lang="es-ES" sz="1200" dirty="0"/>
                        <a:t>Resolución</a:t>
                      </a:r>
                      <a:endParaRPr lang="es-MX" sz="1200" dirty="0">
                        <a:latin typeface="Times New Roman"/>
                        <a:ea typeface="Times New Roman"/>
                        <a:cs typeface="Times New Roman"/>
                      </a:endParaRPr>
                    </a:p>
                  </a:txBody>
                  <a:tcPr marL="59055" marR="59055" marT="0" marB="0"/>
                </a:tc>
                <a:tc>
                  <a:txBody>
                    <a:bodyPr/>
                    <a:lstStyle/>
                    <a:p>
                      <a:pPr algn="ctr">
                        <a:lnSpc>
                          <a:spcPct val="200000"/>
                        </a:lnSpc>
                        <a:spcAft>
                          <a:spcPts val="0"/>
                        </a:spcAft>
                      </a:pPr>
                      <a:r>
                        <a:rPr lang="es-ES" sz="1200" dirty="0" smtClean="0"/>
                        <a:t>Normal</a:t>
                      </a:r>
                      <a:endParaRPr lang="es-MX" sz="1200" dirty="0" smtClean="0"/>
                    </a:p>
                    <a:p>
                      <a:pPr algn="ctr">
                        <a:lnSpc>
                          <a:spcPct val="200000"/>
                        </a:lnSpc>
                        <a:spcAft>
                          <a:spcPts val="0"/>
                        </a:spcAft>
                      </a:pPr>
                      <a:r>
                        <a:rPr lang="es-ES" sz="1200" dirty="0" smtClean="0"/>
                        <a:t> (18.5-25)</a:t>
                      </a:r>
                      <a:endParaRPr lang="es-MX" sz="1200" dirty="0" smtClean="0">
                        <a:latin typeface="Times New Roman"/>
                        <a:ea typeface="Times New Roman"/>
                        <a:cs typeface="Times New Roman"/>
                      </a:endParaRPr>
                    </a:p>
                    <a:p>
                      <a:pPr algn="ctr">
                        <a:lnSpc>
                          <a:spcPct val="200000"/>
                        </a:lnSpc>
                        <a:spcAft>
                          <a:spcPts val="0"/>
                        </a:spcAft>
                      </a:pPr>
                      <a:r>
                        <a:rPr lang="es-ES" sz="1200" dirty="0" smtClean="0"/>
                        <a:t>n</a:t>
                      </a:r>
                      <a:endParaRPr lang="es-MX" sz="1200" dirty="0">
                        <a:latin typeface="Times New Roman"/>
                        <a:ea typeface="Times New Roman"/>
                        <a:cs typeface="Times New Roman"/>
                      </a:endParaRPr>
                    </a:p>
                  </a:txBody>
                  <a:tcPr marL="59055" marR="59055" marT="0" marB="0"/>
                </a:tc>
                <a:tc>
                  <a:txBody>
                    <a:bodyPr/>
                    <a:lstStyle/>
                    <a:p>
                      <a:pPr algn="ctr">
                        <a:lnSpc>
                          <a:spcPct val="200000"/>
                        </a:lnSpc>
                        <a:spcAft>
                          <a:spcPts val="0"/>
                        </a:spcAft>
                      </a:pPr>
                      <a:r>
                        <a:rPr lang="es-ES" sz="1200" dirty="0"/>
                        <a:t>%</a:t>
                      </a:r>
                      <a:endParaRPr lang="es-MX" sz="1200" dirty="0">
                        <a:latin typeface="Times New Roman"/>
                        <a:ea typeface="Times New Roman"/>
                        <a:cs typeface="Times New Roman"/>
                      </a:endParaRPr>
                    </a:p>
                  </a:txBody>
                  <a:tcPr marL="59055" marR="59055" marT="0" marB="0" anchor="ctr"/>
                </a:tc>
                <a:tc>
                  <a:txBody>
                    <a:bodyPr/>
                    <a:lstStyle/>
                    <a:p>
                      <a:pPr marL="0" marR="0" indent="0" algn="ctr" defTabSz="914400" rtl="0" eaLnBrk="1" fontAlgn="auto" latinLnBrk="0" hangingPunct="1">
                        <a:lnSpc>
                          <a:spcPct val="200000"/>
                        </a:lnSpc>
                        <a:spcBef>
                          <a:spcPts val="0"/>
                        </a:spcBef>
                        <a:spcAft>
                          <a:spcPts val="0"/>
                        </a:spcAft>
                        <a:buClrTx/>
                        <a:buSzTx/>
                        <a:buFontTx/>
                        <a:buNone/>
                        <a:tabLst/>
                        <a:defRPr/>
                      </a:pPr>
                      <a:r>
                        <a:rPr lang="es-ES" sz="1200" dirty="0" smtClean="0"/>
                        <a:t>Sobrepeso (26-30)</a:t>
                      </a:r>
                      <a:endParaRPr lang="es-MX" sz="1200" dirty="0" smtClean="0">
                        <a:latin typeface="Times New Roman"/>
                        <a:ea typeface="Times New Roman"/>
                        <a:cs typeface="Times New Roman"/>
                      </a:endParaRPr>
                    </a:p>
                    <a:p>
                      <a:pPr algn="ctr">
                        <a:lnSpc>
                          <a:spcPct val="200000"/>
                        </a:lnSpc>
                        <a:spcAft>
                          <a:spcPts val="0"/>
                        </a:spcAft>
                      </a:pPr>
                      <a:r>
                        <a:rPr lang="es-ES" sz="1200" dirty="0" smtClean="0"/>
                        <a:t>n</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a:t>%</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smtClean="0"/>
                        <a:t>Obesidad</a:t>
                      </a:r>
                      <a:endParaRPr lang="es-MX" sz="1200" dirty="0" smtClean="0"/>
                    </a:p>
                    <a:p>
                      <a:pPr algn="ctr">
                        <a:lnSpc>
                          <a:spcPct val="200000"/>
                        </a:lnSpc>
                        <a:spcAft>
                          <a:spcPts val="0"/>
                        </a:spcAft>
                      </a:pPr>
                      <a:r>
                        <a:rPr lang="es-ES" sz="1200" dirty="0" smtClean="0"/>
                        <a:t>(&gt;31)</a:t>
                      </a:r>
                      <a:endParaRPr lang="es-MX" sz="1200" dirty="0" smtClean="0">
                        <a:latin typeface="Times New Roman"/>
                        <a:ea typeface="Times New Roman"/>
                        <a:cs typeface="Times New Roman"/>
                      </a:endParaRPr>
                    </a:p>
                    <a:p>
                      <a:pPr algn="ctr">
                        <a:lnSpc>
                          <a:spcPct val="200000"/>
                        </a:lnSpc>
                        <a:spcAft>
                          <a:spcPts val="0"/>
                        </a:spcAft>
                      </a:pPr>
                      <a:r>
                        <a:rPr lang="es-ES" sz="1200" dirty="0" smtClean="0"/>
                        <a:t>n</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a:t>%</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a:t>P</a:t>
                      </a:r>
                      <a:endParaRPr lang="es-MX" sz="1200" dirty="0">
                        <a:latin typeface="Times New Roman"/>
                        <a:ea typeface="Times New Roman"/>
                        <a:cs typeface="Times New Roman"/>
                      </a:endParaRPr>
                    </a:p>
                  </a:txBody>
                  <a:tcPr marL="59055" marR="59055" marT="0" marB="0" anchor="ctr"/>
                </a:tc>
              </a:tr>
              <a:tr h="768085">
                <a:tc>
                  <a:txBody>
                    <a:bodyPr/>
                    <a:lstStyle/>
                    <a:p>
                      <a:pPr>
                        <a:lnSpc>
                          <a:spcPct val="200000"/>
                        </a:lnSpc>
                        <a:spcAft>
                          <a:spcPts val="0"/>
                        </a:spcAft>
                      </a:pPr>
                      <a:r>
                        <a:rPr lang="es-ES" sz="1200"/>
                        <a:t>  Cesárea</a:t>
                      </a:r>
                      <a:endParaRPr lang="es-MX" sz="1200">
                        <a:latin typeface="Times New Roman"/>
                        <a:ea typeface="Times New Roman"/>
                        <a:cs typeface="Times New Roman"/>
                      </a:endParaRPr>
                    </a:p>
                  </a:txBody>
                  <a:tcPr marL="59055" marR="59055" marT="0" marB="0"/>
                </a:tc>
                <a:tc>
                  <a:txBody>
                    <a:bodyPr/>
                    <a:lstStyle/>
                    <a:p>
                      <a:pPr algn="ctr">
                        <a:lnSpc>
                          <a:spcPct val="200000"/>
                        </a:lnSpc>
                        <a:spcAft>
                          <a:spcPts val="0"/>
                        </a:spcAft>
                      </a:pPr>
                      <a:r>
                        <a:rPr lang="es-ES" sz="1200" dirty="0"/>
                        <a:t>69</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a:t>47.3%</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a:t>118</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49.2%</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102</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48.8%</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.988</a:t>
                      </a:r>
                      <a:endParaRPr lang="es-MX" sz="1200">
                        <a:latin typeface="Times New Roman"/>
                        <a:ea typeface="Times New Roman"/>
                        <a:cs typeface="Times New Roman"/>
                      </a:endParaRPr>
                    </a:p>
                  </a:txBody>
                  <a:tcPr marL="59055" marR="59055" marT="0" marB="0" anchor="ctr"/>
                </a:tc>
              </a:tr>
              <a:tr h="768085">
                <a:tc>
                  <a:txBody>
                    <a:bodyPr/>
                    <a:lstStyle/>
                    <a:p>
                      <a:pPr>
                        <a:lnSpc>
                          <a:spcPct val="200000"/>
                        </a:lnSpc>
                        <a:spcAft>
                          <a:spcPts val="0"/>
                        </a:spcAft>
                      </a:pPr>
                      <a:r>
                        <a:rPr lang="es-ES" sz="1200"/>
                        <a:t>  Parto</a:t>
                      </a:r>
                      <a:endParaRPr lang="es-MX" sz="1200">
                        <a:latin typeface="Times New Roman"/>
                        <a:ea typeface="Times New Roman"/>
                        <a:cs typeface="Times New Roman"/>
                      </a:endParaRPr>
                    </a:p>
                  </a:txBody>
                  <a:tcPr marL="59055" marR="59055" marT="0" marB="0"/>
                </a:tc>
                <a:tc>
                  <a:txBody>
                    <a:bodyPr/>
                    <a:lstStyle/>
                    <a:p>
                      <a:pPr algn="ctr">
                        <a:lnSpc>
                          <a:spcPct val="200000"/>
                        </a:lnSpc>
                        <a:spcAft>
                          <a:spcPts val="0"/>
                        </a:spcAft>
                      </a:pPr>
                      <a:r>
                        <a:rPr lang="es-ES" sz="1200" dirty="0"/>
                        <a:t>77</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52.8%</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a:t>122</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50.8%</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107</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51,2%</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a:t>.988</a:t>
                      </a:r>
                      <a:endParaRPr lang="es-MX" sz="1200" dirty="0">
                        <a:latin typeface="Times New Roman"/>
                        <a:ea typeface="Times New Roman"/>
                        <a:cs typeface="Times New Roman"/>
                      </a:endParaRPr>
                    </a:p>
                  </a:txBody>
                  <a:tcPr marL="59055" marR="59055" marT="0" marB="0" anchor="ctr"/>
                </a:tc>
              </a:tr>
            </a:tbl>
          </a:graphicData>
        </a:graphic>
      </p:graphicFrame>
      <p:sp>
        <p:nvSpPr>
          <p:cNvPr id="3" name="2 Título"/>
          <p:cNvSpPr>
            <a:spLocks noGrp="1"/>
          </p:cNvSpPr>
          <p:nvPr>
            <p:ph type="title"/>
          </p:nvPr>
        </p:nvSpPr>
        <p:spPr>
          <a:xfrm>
            <a:off x="467544" y="0"/>
            <a:ext cx="8229600" cy="706090"/>
          </a:xfrm>
        </p:spPr>
        <p:txBody>
          <a:bodyPr>
            <a:normAutofit/>
          </a:bodyPr>
          <a:lstStyle/>
          <a:p>
            <a:pPr algn="ctr"/>
            <a:r>
              <a:rPr lang="es-MX" sz="3200" dirty="0" smtClean="0">
                <a:solidFill>
                  <a:schemeClr val="tx1"/>
                </a:solidFill>
                <a:effectLst/>
              </a:rPr>
              <a:t>Resultados</a:t>
            </a:r>
            <a:endParaRPr lang="es-MX" sz="3200" dirty="0">
              <a:solidFill>
                <a:schemeClr val="tx1"/>
              </a:solidFill>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539552" y="908720"/>
          <a:ext cx="8229600" cy="5176520"/>
        </p:xfrm>
        <a:graphic>
          <a:graphicData uri="http://schemas.openxmlformats.org/drawingml/2006/table">
            <a:tbl>
              <a:tblPr firstRow="1" bandRow="1">
                <a:tableStyleId>{F2DE63D5-997A-4646-A377-4702673A728D}</a:tableStyleId>
              </a:tblPr>
              <a:tblGrid>
                <a:gridCol w="548640"/>
                <a:gridCol w="1097280"/>
                <a:gridCol w="946368"/>
                <a:gridCol w="1008112"/>
                <a:gridCol w="1152128"/>
                <a:gridCol w="1152128"/>
                <a:gridCol w="1152128"/>
                <a:gridCol w="1172816"/>
              </a:tblGrid>
              <a:tr h="370840">
                <a:tc gridSpan="2">
                  <a:txBody>
                    <a:bodyPr/>
                    <a:lstStyle/>
                    <a:p>
                      <a:pPr algn="ctr">
                        <a:spcAft>
                          <a:spcPts val="0"/>
                        </a:spcAft>
                      </a:pPr>
                      <a:endParaRPr lang="es-ES" sz="1200" dirty="0">
                        <a:solidFill>
                          <a:srgbClr val="000000"/>
                        </a:solidFill>
                        <a:latin typeface="Arial"/>
                        <a:ea typeface="Times New Roman"/>
                        <a:cs typeface="Times New Roman"/>
                      </a:endParaRPr>
                    </a:p>
                  </a:txBody>
                  <a:tcPr marL="59055" marR="59055" marT="0" marB="0" anchor="b"/>
                </a:tc>
                <a:tc hMerge="1">
                  <a:txBody>
                    <a:bodyPr/>
                    <a:lstStyle/>
                    <a:p>
                      <a:endParaRPr lang="es-MX"/>
                    </a:p>
                  </a:txBody>
                  <a:tcPr/>
                </a:tc>
                <a:tc gridSpan="2">
                  <a:txBody>
                    <a:bodyPr/>
                    <a:lstStyle/>
                    <a:p>
                      <a:pPr algn="ctr">
                        <a:spcAft>
                          <a:spcPts val="0"/>
                        </a:spcAft>
                      </a:pPr>
                      <a:endParaRPr lang="es-ES" sz="1000" dirty="0" smtClean="0">
                        <a:solidFill>
                          <a:schemeClr val="bg1"/>
                        </a:solidFill>
                        <a:latin typeface="Arial"/>
                        <a:ea typeface="Times New Roman"/>
                        <a:cs typeface="Times New Roman"/>
                      </a:endParaRPr>
                    </a:p>
                    <a:p>
                      <a:pPr algn="ctr">
                        <a:spcAft>
                          <a:spcPts val="0"/>
                        </a:spcAft>
                      </a:pPr>
                      <a:r>
                        <a:rPr lang="es-ES" sz="1000" dirty="0" smtClean="0">
                          <a:solidFill>
                            <a:schemeClr val="bg1"/>
                          </a:solidFill>
                          <a:latin typeface="Arial"/>
                          <a:ea typeface="Times New Roman"/>
                          <a:cs typeface="Times New Roman"/>
                        </a:rPr>
                        <a:t>Normal </a:t>
                      </a:r>
                      <a:r>
                        <a:rPr lang="es-ES" sz="1000" dirty="0">
                          <a:solidFill>
                            <a:schemeClr val="bg1"/>
                          </a:solidFill>
                          <a:latin typeface="Arial"/>
                          <a:ea typeface="Times New Roman"/>
                          <a:cs typeface="Times New Roman"/>
                        </a:rPr>
                        <a:t>(18.5-25</a:t>
                      </a:r>
                      <a:r>
                        <a:rPr lang="es-ES" sz="1000" dirty="0" smtClean="0">
                          <a:solidFill>
                            <a:schemeClr val="bg1"/>
                          </a:solidFill>
                          <a:latin typeface="Arial"/>
                          <a:ea typeface="Times New Roman"/>
                          <a:cs typeface="Times New Roman"/>
                        </a:rPr>
                        <a:t>)</a:t>
                      </a:r>
                    </a:p>
                    <a:p>
                      <a:pPr algn="ctr">
                        <a:spcAft>
                          <a:spcPts val="0"/>
                        </a:spcAft>
                      </a:pPr>
                      <a:endParaRPr lang="es-MX" sz="1200" dirty="0">
                        <a:solidFill>
                          <a:schemeClr val="bg1"/>
                        </a:solidFill>
                        <a:latin typeface="Times New Roman"/>
                        <a:ea typeface="Times New Roman"/>
                        <a:cs typeface="Times New Roman"/>
                      </a:endParaRPr>
                    </a:p>
                  </a:txBody>
                  <a:tcPr marL="59055" marR="59055" marT="0" marB="0" anchor="b"/>
                </a:tc>
                <a:tc hMerge="1">
                  <a:txBody>
                    <a:bodyPr/>
                    <a:lstStyle/>
                    <a:p>
                      <a:endParaRPr lang="es-MX"/>
                    </a:p>
                  </a:txBody>
                  <a:tcPr/>
                </a:tc>
                <a:tc gridSpan="2">
                  <a:txBody>
                    <a:bodyPr/>
                    <a:lstStyle/>
                    <a:p>
                      <a:pPr algn="ctr">
                        <a:spcAft>
                          <a:spcPts val="0"/>
                        </a:spcAft>
                      </a:pPr>
                      <a:r>
                        <a:rPr lang="es-ES" sz="1200">
                          <a:solidFill>
                            <a:schemeClr val="bg1"/>
                          </a:solidFill>
                          <a:latin typeface="Arial"/>
                          <a:ea typeface="Times New Roman"/>
                          <a:cs typeface="Times New Roman"/>
                        </a:rPr>
                        <a:t>Sobrepeso</a:t>
                      </a:r>
                      <a:endParaRPr lang="es-MX" sz="1200">
                        <a:solidFill>
                          <a:schemeClr val="bg1"/>
                        </a:solidFill>
                        <a:latin typeface="Times New Roman"/>
                        <a:ea typeface="Times New Roman"/>
                        <a:cs typeface="Times New Roman"/>
                      </a:endParaRPr>
                    </a:p>
                    <a:p>
                      <a:pPr algn="ctr">
                        <a:spcAft>
                          <a:spcPts val="0"/>
                        </a:spcAft>
                      </a:pPr>
                      <a:r>
                        <a:rPr lang="es-ES" sz="1200">
                          <a:solidFill>
                            <a:schemeClr val="bg1"/>
                          </a:solidFill>
                          <a:latin typeface="Arial"/>
                          <a:ea typeface="Times New Roman"/>
                          <a:cs typeface="Times New Roman"/>
                        </a:rPr>
                        <a:t> (26-30)</a:t>
                      </a:r>
                      <a:endParaRPr lang="es-MX" sz="1200">
                        <a:solidFill>
                          <a:schemeClr val="bg1"/>
                        </a:solidFill>
                        <a:latin typeface="Times New Roman"/>
                        <a:ea typeface="Times New Roman"/>
                        <a:cs typeface="Times New Roman"/>
                      </a:endParaRPr>
                    </a:p>
                  </a:txBody>
                  <a:tcPr marL="59055" marR="59055" marT="0" marB="0" anchor="b"/>
                </a:tc>
                <a:tc hMerge="1">
                  <a:txBody>
                    <a:bodyPr/>
                    <a:lstStyle/>
                    <a:p>
                      <a:endParaRPr lang="es-MX"/>
                    </a:p>
                  </a:txBody>
                  <a:tcPr/>
                </a:tc>
                <a:tc gridSpan="2">
                  <a:txBody>
                    <a:bodyPr/>
                    <a:lstStyle/>
                    <a:p>
                      <a:pPr algn="ctr">
                        <a:spcAft>
                          <a:spcPts val="0"/>
                        </a:spcAft>
                      </a:pPr>
                      <a:r>
                        <a:rPr lang="es-ES" sz="1200" dirty="0" smtClean="0">
                          <a:solidFill>
                            <a:schemeClr val="bg1"/>
                          </a:solidFill>
                          <a:latin typeface="Arial"/>
                          <a:ea typeface="Times New Roman"/>
                          <a:cs typeface="Times New Roman"/>
                        </a:rPr>
                        <a:t>Obesidad</a:t>
                      </a:r>
                      <a:endParaRPr lang="es-MX" sz="1200" dirty="0">
                        <a:solidFill>
                          <a:schemeClr val="bg1"/>
                        </a:solidFill>
                        <a:latin typeface="Times New Roman"/>
                        <a:ea typeface="Times New Roman"/>
                        <a:cs typeface="Times New Roman"/>
                      </a:endParaRPr>
                    </a:p>
                    <a:p>
                      <a:pPr algn="ctr">
                        <a:spcAft>
                          <a:spcPts val="0"/>
                        </a:spcAft>
                      </a:pPr>
                      <a:r>
                        <a:rPr lang="es-ES" sz="1200" dirty="0">
                          <a:solidFill>
                            <a:schemeClr val="bg1"/>
                          </a:solidFill>
                          <a:latin typeface="Arial"/>
                          <a:ea typeface="Times New Roman"/>
                          <a:cs typeface="Times New Roman"/>
                        </a:rPr>
                        <a:t> (31)</a:t>
                      </a:r>
                      <a:endParaRPr lang="es-MX" sz="1200" dirty="0">
                        <a:solidFill>
                          <a:schemeClr val="bg1"/>
                        </a:solidFill>
                        <a:latin typeface="Times New Roman"/>
                        <a:ea typeface="Times New Roman"/>
                        <a:cs typeface="Times New Roman"/>
                      </a:endParaRPr>
                    </a:p>
                    <a:p>
                      <a:pPr>
                        <a:spcAft>
                          <a:spcPts val="0"/>
                        </a:spcAft>
                      </a:pPr>
                      <a:endParaRPr lang="es-MX" sz="1200" dirty="0">
                        <a:solidFill>
                          <a:schemeClr val="bg1"/>
                        </a:solidFill>
                        <a:latin typeface="Times New Roman"/>
                        <a:ea typeface="Times New Roman"/>
                        <a:cs typeface="Times New Roman"/>
                      </a:endParaRPr>
                    </a:p>
                  </a:txBody>
                  <a:tcPr marL="59055" marR="59055" marT="0" marB="0" anchor="b"/>
                </a:tc>
                <a:tc hMerge="1">
                  <a:txBody>
                    <a:bodyPr/>
                    <a:lstStyle/>
                    <a:p>
                      <a:endParaRPr lang="es-MX"/>
                    </a:p>
                  </a:txBody>
                  <a:tcPr/>
                </a:tc>
              </a:tr>
              <a:tr h="370840">
                <a:tc gridSpan="2">
                  <a:txBody>
                    <a:bodyPr/>
                    <a:lstStyle/>
                    <a:p>
                      <a:pPr algn="ctr">
                        <a:spcAft>
                          <a:spcPts val="0"/>
                        </a:spcAft>
                      </a:pPr>
                      <a:endParaRPr lang="es-ES" sz="1200" dirty="0">
                        <a:solidFill>
                          <a:srgbClr val="000000"/>
                        </a:solidFill>
                        <a:latin typeface="Arial"/>
                        <a:ea typeface="Times New Roman"/>
                        <a:cs typeface="Times New Roman"/>
                      </a:endParaRPr>
                    </a:p>
                  </a:txBody>
                  <a:tcPr marL="59055" marR="59055" marT="0" marB="0" anchor="b"/>
                </a:tc>
                <a:tc hMerge="1">
                  <a:txBody>
                    <a:bodyPr/>
                    <a:lstStyle/>
                    <a:p>
                      <a:endParaRPr lang="es-MX"/>
                    </a:p>
                  </a:txBody>
                  <a:tcPr/>
                </a:tc>
                <a:tc>
                  <a:txBody>
                    <a:bodyPr/>
                    <a:lstStyle/>
                    <a:p>
                      <a:pPr algn="ctr">
                        <a:spcAft>
                          <a:spcPts val="0"/>
                        </a:spcAft>
                      </a:pPr>
                      <a:r>
                        <a:rPr lang="es-ES" sz="1200" dirty="0">
                          <a:solidFill>
                            <a:srgbClr val="000000"/>
                          </a:solidFill>
                          <a:latin typeface="Arial"/>
                          <a:ea typeface="Times New Roman"/>
                          <a:cs typeface="Times New Roman"/>
                        </a:rPr>
                        <a:t>n</a:t>
                      </a:r>
                      <a:endParaRPr lang="es-MX" sz="1200" dirty="0">
                        <a:latin typeface="Times New Roman"/>
                        <a:ea typeface="Times New Roman"/>
                        <a:cs typeface="Times New Roman"/>
                      </a:endParaRPr>
                    </a:p>
                  </a:txBody>
                  <a:tcPr marL="59055" marR="59055" marT="0" marB="0" anchor="b"/>
                </a:tc>
                <a:tc>
                  <a:txBody>
                    <a:bodyPr/>
                    <a:lstStyle/>
                    <a:p>
                      <a:pPr algn="ctr">
                        <a:spcAft>
                          <a:spcPts val="0"/>
                        </a:spcAft>
                      </a:pPr>
                      <a:r>
                        <a:rPr lang="es-ES" sz="1200">
                          <a:solidFill>
                            <a:srgbClr val="000000"/>
                          </a:solidFill>
                          <a:latin typeface="Arial"/>
                          <a:ea typeface="Times New Roman"/>
                          <a:cs typeface="Times New Roman"/>
                        </a:rPr>
                        <a:t>%</a:t>
                      </a:r>
                      <a:endParaRPr lang="es-MX" sz="1200">
                        <a:latin typeface="Times New Roman"/>
                        <a:ea typeface="Times New Roman"/>
                        <a:cs typeface="Times New Roman"/>
                      </a:endParaRPr>
                    </a:p>
                  </a:txBody>
                  <a:tcPr marL="59055" marR="59055" marT="0" marB="0" anchor="b"/>
                </a:tc>
                <a:tc>
                  <a:txBody>
                    <a:bodyPr/>
                    <a:lstStyle/>
                    <a:p>
                      <a:pPr algn="ctr">
                        <a:spcAft>
                          <a:spcPts val="0"/>
                        </a:spcAft>
                      </a:pPr>
                      <a:r>
                        <a:rPr lang="es-ES" sz="1200">
                          <a:solidFill>
                            <a:srgbClr val="000000"/>
                          </a:solidFill>
                          <a:latin typeface="Arial"/>
                          <a:ea typeface="Times New Roman"/>
                          <a:cs typeface="Times New Roman"/>
                        </a:rPr>
                        <a:t>n</a:t>
                      </a:r>
                      <a:endParaRPr lang="es-MX" sz="1200">
                        <a:latin typeface="Times New Roman"/>
                        <a:ea typeface="Times New Roman"/>
                        <a:cs typeface="Times New Roman"/>
                      </a:endParaRPr>
                    </a:p>
                  </a:txBody>
                  <a:tcPr marL="59055" marR="59055" marT="0" marB="0" anchor="b"/>
                </a:tc>
                <a:tc>
                  <a:txBody>
                    <a:bodyPr/>
                    <a:lstStyle/>
                    <a:p>
                      <a:pPr algn="ctr">
                        <a:spcAft>
                          <a:spcPts val="0"/>
                        </a:spcAft>
                      </a:pPr>
                      <a:r>
                        <a:rPr lang="es-ES" sz="1200">
                          <a:solidFill>
                            <a:srgbClr val="000000"/>
                          </a:solidFill>
                          <a:latin typeface="Arial"/>
                          <a:ea typeface="Times New Roman"/>
                          <a:cs typeface="Times New Roman"/>
                        </a:rPr>
                        <a:t>%</a:t>
                      </a:r>
                      <a:endParaRPr lang="es-MX" sz="1200">
                        <a:latin typeface="Times New Roman"/>
                        <a:ea typeface="Times New Roman"/>
                        <a:cs typeface="Times New Roman"/>
                      </a:endParaRPr>
                    </a:p>
                  </a:txBody>
                  <a:tcPr marL="59055" marR="59055" marT="0" marB="0" anchor="b"/>
                </a:tc>
                <a:tc>
                  <a:txBody>
                    <a:bodyPr/>
                    <a:lstStyle/>
                    <a:p>
                      <a:pPr algn="ctr">
                        <a:spcAft>
                          <a:spcPts val="0"/>
                        </a:spcAft>
                      </a:pPr>
                      <a:r>
                        <a:rPr lang="es-ES" sz="1200" dirty="0" smtClean="0">
                          <a:solidFill>
                            <a:srgbClr val="000000"/>
                          </a:solidFill>
                          <a:latin typeface="Arial"/>
                          <a:ea typeface="Times New Roman"/>
                          <a:cs typeface="Times New Roman"/>
                        </a:rPr>
                        <a:t>n</a:t>
                      </a:r>
                      <a:endParaRPr lang="es-MX" sz="1200" dirty="0">
                        <a:latin typeface="Times New Roman"/>
                        <a:ea typeface="Times New Roman"/>
                        <a:cs typeface="Times New Roman"/>
                      </a:endParaRPr>
                    </a:p>
                  </a:txBody>
                  <a:tcPr marL="59055" marR="59055" marT="0" marB="0" anchor="b"/>
                </a:tc>
                <a:tc>
                  <a:txBody>
                    <a:bodyPr/>
                    <a:lstStyle/>
                    <a:p>
                      <a:pPr algn="ctr">
                        <a:spcAft>
                          <a:spcPts val="0"/>
                        </a:spcAft>
                      </a:pPr>
                      <a:endParaRPr lang="es-MX" sz="1200" dirty="0">
                        <a:latin typeface="Times New Roman"/>
                        <a:ea typeface="Times New Roman"/>
                        <a:cs typeface="Times New Roman"/>
                      </a:endParaRPr>
                    </a:p>
                    <a:p>
                      <a:pPr algn="ctr">
                        <a:spcAft>
                          <a:spcPts val="0"/>
                        </a:spcAft>
                      </a:pPr>
                      <a:r>
                        <a:rPr lang="es-MX" sz="1200" dirty="0">
                          <a:latin typeface="Times New Roman"/>
                          <a:ea typeface="Times New Roman"/>
                          <a:cs typeface="Times New Roman"/>
                        </a:rPr>
                        <a:t> </a:t>
                      </a:r>
                      <a:r>
                        <a:rPr lang="es-MX" sz="1200" dirty="0" smtClean="0">
                          <a:latin typeface="Times New Roman"/>
                          <a:ea typeface="Times New Roman"/>
                          <a:cs typeface="Times New Roman"/>
                        </a:rPr>
                        <a:t>%</a:t>
                      </a:r>
                      <a:endParaRPr lang="es-MX" sz="1200" dirty="0">
                        <a:latin typeface="Times New Roman"/>
                        <a:ea typeface="Times New Roman"/>
                        <a:cs typeface="Times New Roman"/>
                      </a:endParaRPr>
                    </a:p>
                  </a:txBody>
                  <a:tcPr marL="59055" marR="59055" marT="0" marB="0" anchor="b"/>
                </a:tc>
              </a:tr>
              <a:tr h="370840">
                <a:tc gridSpan="2">
                  <a:txBody>
                    <a:bodyPr/>
                    <a:lstStyle/>
                    <a:p>
                      <a:pPr algn="ctr">
                        <a:spcAft>
                          <a:spcPts val="0"/>
                        </a:spcAft>
                      </a:pPr>
                      <a:r>
                        <a:rPr lang="es-ES" sz="1200" b="1" u="sng" dirty="0">
                          <a:solidFill>
                            <a:schemeClr val="tx1"/>
                          </a:solidFill>
                          <a:latin typeface="Arial"/>
                          <a:ea typeface="Times New Roman"/>
                          <a:cs typeface="Times New Roman"/>
                        </a:rPr>
                        <a:t>Cesárea Previa</a:t>
                      </a:r>
                      <a:endParaRPr lang="es-MX" sz="1200" b="1" u="sng" dirty="0">
                        <a:solidFill>
                          <a:schemeClr val="tx1"/>
                        </a:solidFill>
                        <a:latin typeface="Times New Roman"/>
                        <a:ea typeface="Times New Roman"/>
                        <a:cs typeface="Times New Roman"/>
                      </a:endParaRPr>
                    </a:p>
                  </a:txBody>
                  <a:tcPr marL="59055" marR="59055" marT="0" marB="0"/>
                </a:tc>
                <a:tc hMerge="1">
                  <a:txBody>
                    <a:bodyPr/>
                    <a:lstStyle/>
                    <a:p>
                      <a:endParaRPr lang="es-MX"/>
                    </a:p>
                  </a:txBody>
                  <a:tcPr/>
                </a:tc>
                <a:tc>
                  <a:txBody>
                    <a:bodyPr/>
                    <a:lstStyle/>
                    <a:p>
                      <a:pPr algn="ctr">
                        <a:spcAft>
                          <a:spcPts val="0"/>
                        </a:spcAft>
                      </a:pPr>
                      <a:r>
                        <a:rPr lang="es-ES" sz="1200">
                          <a:solidFill>
                            <a:srgbClr val="000000"/>
                          </a:solidFill>
                          <a:latin typeface="Arial"/>
                          <a:ea typeface="Times New Roman"/>
                          <a:cs typeface="Times New Roman"/>
                        </a:rPr>
                        <a:t>28</a:t>
                      </a:r>
                      <a:endParaRPr lang="es-MX" sz="1200">
                        <a:latin typeface="Times New Roman"/>
                        <a:ea typeface="Times New Roman"/>
                        <a:cs typeface="Times New Roman"/>
                      </a:endParaRPr>
                    </a:p>
                  </a:txBody>
                  <a:tcPr marL="59055" marR="59055" marT="0" marB="0" anchor="ctr"/>
                </a:tc>
                <a:tc>
                  <a:txBody>
                    <a:bodyPr/>
                    <a:lstStyle/>
                    <a:p>
                      <a:pPr algn="ctr">
                        <a:spcAft>
                          <a:spcPts val="0"/>
                        </a:spcAft>
                      </a:pPr>
                      <a:r>
                        <a:rPr lang="es-ES" sz="1200">
                          <a:solidFill>
                            <a:srgbClr val="000000"/>
                          </a:solidFill>
                          <a:latin typeface="Arial"/>
                          <a:ea typeface="Times New Roman"/>
                          <a:cs typeface="Times New Roman"/>
                        </a:rPr>
                        <a:t>19.3%</a:t>
                      </a:r>
                      <a:endParaRPr lang="es-MX" sz="1200">
                        <a:latin typeface="Times New Roman"/>
                        <a:ea typeface="Times New Roman"/>
                        <a:cs typeface="Times New Roman"/>
                      </a:endParaRPr>
                    </a:p>
                  </a:txBody>
                  <a:tcPr marL="59055" marR="59055" marT="0" marB="0" anchor="ctr"/>
                </a:tc>
                <a:tc>
                  <a:txBody>
                    <a:bodyPr/>
                    <a:lstStyle/>
                    <a:p>
                      <a:pPr algn="ctr">
                        <a:spcAft>
                          <a:spcPts val="0"/>
                        </a:spcAft>
                      </a:pPr>
                      <a:r>
                        <a:rPr lang="es-ES" sz="1200">
                          <a:solidFill>
                            <a:srgbClr val="000000"/>
                          </a:solidFill>
                          <a:latin typeface="Arial"/>
                          <a:ea typeface="Times New Roman"/>
                          <a:cs typeface="Times New Roman"/>
                        </a:rPr>
                        <a:t>54</a:t>
                      </a:r>
                      <a:endParaRPr lang="es-MX" sz="1200">
                        <a:latin typeface="Times New Roman"/>
                        <a:ea typeface="Times New Roman"/>
                        <a:cs typeface="Times New Roman"/>
                      </a:endParaRPr>
                    </a:p>
                  </a:txBody>
                  <a:tcPr marL="59055" marR="59055" marT="0" marB="0" anchor="ctr"/>
                </a:tc>
                <a:tc>
                  <a:txBody>
                    <a:bodyPr/>
                    <a:lstStyle/>
                    <a:p>
                      <a:pPr algn="ctr">
                        <a:spcAft>
                          <a:spcPts val="0"/>
                        </a:spcAft>
                      </a:pPr>
                      <a:r>
                        <a:rPr lang="es-ES" sz="1200" dirty="0">
                          <a:solidFill>
                            <a:srgbClr val="000000"/>
                          </a:solidFill>
                          <a:latin typeface="Arial"/>
                          <a:ea typeface="Times New Roman"/>
                          <a:cs typeface="Times New Roman"/>
                        </a:rPr>
                        <a:t>22.7%</a:t>
                      </a:r>
                      <a:endParaRPr lang="es-MX" sz="1200" dirty="0">
                        <a:latin typeface="Times New Roman"/>
                        <a:ea typeface="Times New Roman"/>
                        <a:cs typeface="Times New Roman"/>
                      </a:endParaRPr>
                    </a:p>
                  </a:txBody>
                  <a:tcPr marL="59055" marR="59055" marT="0" marB="0" anchor="ctr"/>
                </a:tc>
                <a:tc>
                  <a:txBody>
                    <a:bodyPr/>
                    <a:lstStyle/>
                    <a:p>
                      <a:pPr algn="ctr">
                        <a:spcAft>
                          <a:spcPts val="0"/>
                        </a:spcAft>
                      </a:pPr>
                      <a:r>
                        <a:rPr lang="es-ES" sz="1200" dirty="0">
                          <a:solidFill>
                            <a:srgbClr val="000000"/>
                          </a:solidFill>
                          <a:latin typeface="Arial"/>
                          <a:ea typeface="Times New Roman"/>
                          <a:cs typeface="Times New Roman"/>
                        </a:rPr>
                        <a:t>50</a:t>
                      </a:r>
                      <a:endParaRPr lang="es-MX" sz="1200" dirty="0">
                        <a:latin typeface="Times New Roman"/>
                        <a:ea typeface="Times New Roman"/>
                        <a:cs typeface="Times New Roman"/>
                      </a:endParaRPr>
                    </a:p>
                  </a:txBody>
                  <a:tcPr marL="59055" marR="59055" marT="0" marB="0" anchor="ctr"/>
                </a:tc>
                <a:tc>
                  <a:txBody>
                    <a:bodyPr/>
                    <a:lstStyle/>
                    <a:p>
                      <a:pPr algn="ctr">
                        <a:spcAft>
                          <a:spcPts val="0"/>
                        </a:spcAft>
                      </a:pPr>
                      <a:r>
                        <a:rPr lang="es-ES" sz="1200" dirty="0">
                          <a:solidFill>
                            <a:srgbClr val="000000"/>
                          </a:solidFill>
                          <a:latin typeface="Arial"/>
                          <a:ea typeface="Times New Roman"/>
                          <a:cs typeface="Times New Roman"/>
                        </a:rPr>
                        <a:t>23.3%</a:t>
                      </a:r>
                      <a:endParaRPr lang="es-MX" sz="1200" dirty="0">
                        <a:latin typeface="Times New Roman"/>
                        <a:ea typeface="Times New Roman"/>
                        <a:cs typeface="Times New Roman"/>
                      </a:endParaRPr>
                    </a:p>
                  </a:txBody>
                  <a:tcPr marL="59055" marR="59055" marT="0" marB="0" anchor="ctr"/>
                </a:tc>
              </a:tr>
              <a:tr h="370840">
                <a:tc gridSpan="2">
                  <a:txBody>
                    <a:bodyPr/>
                    <a:lstStyle/>
                    <a:p>
                      <a:pPr algn="ctr">
                        <a:spcAft>
                          <a:spcPts val="0"/>
                        </a:spcAft>
                      </a:pPr>
                      <a:r>
                        <a:rPr lang="es-ES" sz="1200">
                          <a:solidFill>
                            <a:srgbClr val="000000"/>
                          </a:solidFill>
                          <a:latin typeface="Arial"/>
                          <a:ea typeface="Times New Roman"/>
                          <a:cs typeface="Times New Roman"/>
                        </a:rPr>
                        <a:t>Desproporción Cefalopélvica</a:t>
                      </a:r>
                      <a:endParaRPr lang="es-MX" sz="1200">
                        <a:latin typeface="Times New Roman"/>
                        <a:ea typeface="Times New Roman"/>
                        <a:cs typeface="Times New Roman"/>
                      </a:endParaRPr>
                    </a:p>
                  </a:txBody>
                  <a:tcPr marL="59055" marR="59055" marT="0" marB="0"/>
                </a:tc>
                <a:tc hMerge="1">
                  <a:txBody>
                    <a:bodyPr/>
                    <a:lstStyle/>
                    <a:p>
                      <a:endParaRPr lang="es-MX"/>
                    </a:p>
                  </a:txBody>
                  <a:tcPr/>
                </a:tc>
                <a:tc>
                  <a:txBody>
                    <a:bodyPr/>
                    <a:lstStyle/>
                    <a:p>
                      <a:pPr algn="ctr">
                        <a:spcAft>
                          <a:spcPts val="0"/>
                        </a:spcAft>
                      </a:pPr>
                      <a:r>
                        <a:rPr lang="es-ES" sz="1200">
                          <a:solidFill>
                            <a:srgbClr val="000000"/>
                          </a:solidFill>
                          <a:latin typeface="Arial"/>
                          <a:ea typeface="Times New Roman"/>
                          <a:cs typeface="Times New Roman"/>
                        </a:rPr>
                        <a:t>8</a:t>
                      </a:r>
                      <a:endParaRPr lang="es-MX" sz="1200">
                        <a:latin typeface="Times New Roman"/>
                        <a:ea typeface="Times New Roman"/>
                        <a:cs typeface="Times New Roman"/>
                      </a:endParaRPr>
                    </a:p>
                  </a:txBody>
                  <a:tcPr marL="59055" marR="59055" marT="0" marB="0" anchor="ctr"/>
                </a:tc>
                <a:tc>
                  <a:txBody>
                    <a:bodyPr/>
                    <a:lstStyle/>
                    <a:p>
                      <a:pPr algn="ctr">
                        <a:spcAft>
                          <a:spcPts val="0"/>
                        </a:spcAft>
                      </a:pPr>
                      <a:r>
                        <a:rPr lang="es-ES" sz="1200" dirty="0">
                          <a:solidFill>
                            <a:srgbClr val="000000"/>
                          </a:solidFill>
                          <a:latin typeface="Arial"/>
                          <a:ea typeface="Times New Roman"/>
                          <a:cs typeface="Times New Roman"/>
                        </a:rPr>
                        <a:t>5.5%</a:t>
                      </a:r>
                      <a:endParaRPr lang="es-MX" sz="1200" dirty="0">
                        <a:latin typeface="Times New Roman"/>
                        <a:ea typeface="Times New Roman"/>
                        <a:cs typeface="Times New Roman"/>
                      </a:endParaRPr>
                    </a:p>
                  </a:txBody>
                  <a:tcPr marL="59055" marR="59055" marT="0" marB="0" anchor="ctr"/>
                </a:tc>
                <a:tc>
                  <a:txBody>
                    <a:bodyPr/>
                    <a:lstStyle/>
                    <a:p>
                      <a:pPr algn="ctr">
                        <a:spcAft>
                          <a:spcPts val="0"/>
                        </a:spcAft>
                      </a:pPr>
                      <a:r>
                        <a:rPr lang="es-ES" sz="1200">
                          <a:solidFill>
                            <a:srgbClr val="000000"/>
                          </a:solidFill>
                          <a:latin typeface="Arial"/>
                          <a:ea typeface="Times New Roman"/>
                          <a:cs typeface="Times New Roman"/>
                        </a:rPr>
                        <a:t>9</a:t>
                      </a:r>
                      <a:endParaRPr lang="es-MX" sz="1200">
                        <a:latin typeface="Times New Roman"/>
                        <a:ea typeface="Times New Roman"/>
                        <a:cs typeface="Times New Roman"/>
                      </a:endParaRPr>
                    </a:p>
                  </a:txBody>
                  <a:tcPr marL="59055" marR="59055" marT="0" marB="0" anchor="ctr"/>
                </a:tc>
                <a:tc>
                  <a:txBody>
                    <a:bodyPr/>
                    <a:lstStyle/>
                    <a:p>
                      <a:pPr algn="ctr">
                        <a:spcAft>
                          <a:spcPts val="0"/>
                        </a:spcAft>
                      </a:pPr>
                      <a:r>
                        <a:rPr lang="es-ES" sz="1200">
                          <a:solidFill>
                            <a:srgbClr val="000000"/>
                          </a:solidFill>
                          <a:latin typeface="Arial"/>
                          <a:ea typeface="Times New Roman"/>
                          <a:cs typeface="Times New Roman"/>
                        </a:rPr>
                        <a:t>3.7%</a:t>
                      </a:r>
                      <a:endParaRPr lang="es-MX" sz="1200">
                        <a:latin typeface="Times New Roman"/>
                        <a:ea typeface="Times New Roman"/>
                        <a:cs typeface="Times New Roman"/>
                      </a:endParaRPr>
                    </a:p>
                  </a:txBody>
                  <a:tcPr marL="59055" marR="59055" marT="0" marB="0" anchor="ctr"/>
                </a:tc>
                <a:tc>
                  <a:txBody>
                    <a:bodyPr/>
                    <a:lstStyle/>
                    <a:p>
                      <a:pPr algn="ctr">
                        <a:spcAft>
                          <a:spcPts val="0"/>
                        </a:spcAft>
                      </a:pPr>
                      <a:r>
                        <a:rPr lang="es-ES" sz="1200">
                          <a:solidFill>
                            <a:srgbClr val="000000"/>
                          </a:solidFill>
                          <a:latin typeface="Arial"/>
                          <a:ea typeface="Times New Roman"/>
                          <a:cs typeface="Times New Roman"/>
                        </a:rPr>
                        <a:t>8</a:t>
                      </a:r>
                      <a:endParaRPr lang="es-MX" sz="1200">
                        <a:latin typeface="Times New Roman"/>
                        <a:ea typeface="Times New Roman"/>
                        <a:cs typeface="Times New Roman"/>
                      </a:endParaRPr>
                    </a:p>
                  </a:txBody>
                  <a:tcPr marL="59055" marR="59055" marT="0" marB="0" anchor="ctr"/>
                </a:tc>
                <a:tc>
                  <a:txBody>
                    <a:bodyPr/>
                    <a:lstStyle/>
                    <a:p>
                      <a:pPr algn="ctr">
                        <a:spcAft>
                          <a:spcPts val="0"/>
                        </a:spcAft>
                      </a:pPr>
                      <a:r>
                        <a:rPr lang="es-ES" sz="1200" dirty="0">
                          <a:solidFill>
                            <a:srgbClr val="000000"/>
                          </a:solidFill>
                          <a:latin typeface="Arial"/>
                          <a:ea typeface="Times New Roman"/>
                          <a:cs typeface="Times New Roman"/>
                        </a:rPr>
                        <a:t>4.4%</a:t>
                      </a:r>
                      <a:endParaRPr lang="es-MX" sz="1200" dirty="0">
                        <a:latin typeface="Times New Roman"/>
                        <a:ea typeface="Times New Roman"/>
                        <a:cs typeface="Times New Roman"/>
                      </a:endParaRPr>
                    </a:p>
                  </a:txBody>
                  <a:tcPr marL="59055" marR="59055" marT="0" marB="0" anchor="ctr"/>
                </a:tc>
              </a:tr>
              <a:tr h="370840">
                <a:tc gridSpan="2">
                  <a:txBody>
                    <a:bodyPr/>
                    <a:lstStyle/>
                    <a:p>
                      <a:pPr algn="ctr">
                        <a:spcAft>
                          <a:spcPts val="0"/>
                        </a:spcAft>
                      </a:pPr>
                      <a:r>
                        <a:rPr lang="es-ES" sz="1200">
                          <a:solidFill>
                            <a:srgbClr val="000000"/>
                          </a:solidFill>
                          <a:latin typeface="Arial"/>
                          <a:ea typeface="Times New Roman"/>
                          <a:cs typeface="Times New Roman"/>
                        </a:rPr>
                        <a:t>Distocia del Trabajo de Parto</a:t>
                      </a:r>
                      <a:endParaRPr lang="es-MX" sz="1200">
                        <a:latin typeface="Times New Roman"/>
                        <a:ea typeface="Times New Roman"/>
                        <a:cs typeface="Times New Roman"/>
                      </a:endParaRPr>
                    </a:p>
                  </a:txBody>
                  <a:tcPr marL="59055" marR="59055" marT="0" marB="0"/>
                </a:tc>
                <a:tc hMerge="1">
                  <a:txBody>
                    <a:bodyPr/>
                    <a:lstStyle/>
                    <a:p>
                      <a:endParaRPr lang="es-MX"/>
                    </a:p>
                  </a:txBody>
                  <a:tcPr/>
                </a:tc>
                <a:tc>
                  <a:txBody>
                    <a:bodyPr/>
                    <a:lstStyle/>
                    <a:p>
                      <a:pPr algn="ctr">
                        <a:spcAft>
                          <a:spcPts val="0"/>
                        </a:spcAft>
                      </a:pPr>
                      <a:r>
                        <a:rPr lang="es-ES" sz="1200">
                          <a:solidFill>
                            <a:srgbClr val="000000"/>
                          </a:solidFill>
                          <a:latin typeface="Arial"/>
                          <a:ea typeface="Times New Roman"/>
                          <a:cs typeface="Times New Roman"/>
                        </a:rPr>
                        <a:t>7</a:t>
                      </a:r>
                      <a:endParaRPr lang="es-MX" sz="1200">
                        <a:latin typeface="Times New Roman"/>
                        <a:ea typeface="Times New Roman"/>
                        <a:cs typeface="Times New Roman"/>
                      </a:endParaRPr>
                    </a:p>
                  </a:txBody>
                  <a:tcPr marL="59055" marR="59055" marT="0" marB="0" anchor="ctr"/>
                </a:tc>
                <a:tc>
                  <a:txBody>
                    <a:bodyPr/>
                    <a:lstStyle/>
                    <a:p>
                      <a:pPr algn="ctr">
                        <a:spcAft>
                          <a:spcPts val="0"/>
                        </a:spcAft>
                      </a:pPr>
                      <a:r>
                        <a:rPr lang="es-ES" sz="1200">
                          <a:solidFill>
                            <a:srgbClr val="000000"/>
                          </a:solidFill>
                          <a:latin typeface="Arial"/>
                          <a:ea typeface="Times New Roman"/>
                          <a:cs typeface="Times New Roman"/>
                        </a:rPr>
                        <a:t>4.8%</a:t>
                      </a:r>
                      <a:endParaRPr lang="es-MX" sz="1200">
                        <a:latin typeface="Times New Roman"/>
                        <a:ea typeface="Times New Roman"/>
                        <a:cs typeface="Times New Roman"/>
                      </a:endParaRPr>
                    </a:p>
                  </a:txBody>
                  <a:tcPr marL="59055" marR="59055" marT="0" marB="0" anchor="ctr"/>
                </a:tc>
                <a:tc>
                  <a:txBody>
                    <a:bodyPr/>
                    <a:lstStyle/>
                    <a:p>
                      <a:pPr algn="ctr">
                        <a:spcAft>
                          <a:spcPts val="0"/>
                        </a:spcAft>
                      </a:pPr>
                      <a:r>
                        <a:rPr lang="es-ES" sz="1200">
                          <a:solidFill>
                            <a:srgbClr val="000000"/>
                          </a:solidFill>
                          <a:latin typeface="Arial"/>
                          <a:ea typeface="Times New Roman"/>
                          <a:cs typeface="Times New Roman"/>
                        </a:rPr>
                        <a:t>17</a:t>
                      </a:r>
                      <a:endParaRPr lang="es-MX" sz="1200">
                        <a:latin typeface="Times New Roman"/>
                        <a:ea typeface="Times New Roman"/>
                        <a:cs typeface="Times New Roman"/>
                      </a:endParaRPr>
                    </a:p>
                  </a:txBody>
                  <a:tcPr marL="59055" marR="59055" marT="0" marB="0" anchor="ctr"/>
                </a:tc>
                <a:tc>
                  <a:txBody>
                    <a:bodyPr/>
                    <a:lstStyle/>
                    <a:p>
                      <a:pPr algn="ctr">
                        <a:spcAft>
                          <a:spcPts val="0"/>
                        </a:spcAft>
                      </a:pPr>
                      <a:r>
                        <a:rPr lang="es-ES" sz="1200">
                          <a:solidFill>
                            <a:srgbClr val="000000"/>
                          </a:solidFill>
                          <a:latin typeface="Arial"/>
                          <a:ea typeface="Times New Roman"/>
                          <a:cs typeface="Times New Roman"/>
                        </a:rPr>
                        <a:t>7.1%</a:t>
                      </a:r>
                      <a:endParaRPr lang="es-MX" sz="1200">
                        <a:latin typeface="Times New Roman"/>
                        <a:ea typeface="Times New Roman"/>
                        <a:cs typeface="Times New Roman"/>
                      </a:endParaRPr>
                    </a:p>
                  </a:txBody>
                  <a:tcPr marL="59055" marR="59055" marT="0" marB="0" anchor="ctr"/>
                </a:tc>
                <a:tc>
                  <a:txBody>
                    <a:bodyPr/>
                    <a:lstStyle/>
                    <a:p>
                      <a:pPr algn="ctr">
                        <a:spcAft>
                          <a:spcPts val="0"/>
                        </a:spcAft>
                      </a:pPr>
                      <a:r>
                        <a:rPr lang="es-ES" sz="1200">
                          <a:solidFill>
                            <a:srgbClr val="000000"/>
                          </a:solidFill>
                          <a:latin typeface="Arial"/>
                          <a:ea typeface="Times New Roman"/>
                          <a:cs typeface="Times New Roman"/>
                        </a:rPr>
                        <a:t>5</a:t>
                      </a:r>
                      <a:endParaRPr lang="es-MX" sz="1200">
                        <a:latin typeface="Times New Roman"/>
                        <a:ea typeface="Times New Roman"/>
                        <a:cs typeface="Times New Roman"/>
                      </a:endParaRPr>
                    </a:p>
                  </a:txBody>
                  <a:tcPr marL="59055" marR="59055" marT="0" marB="0" anchor="ctr"/>
                </a:tc>
                <a:tc>
                  <a:txBody>
                    <a:bodyPr/>
                    <a:lstStyle/>
                    <a:p>
                      <a:pPr algn="ctr">
                        <a:spcAft>
                          <a:spcPts val="0"/>
                        </a:spcAft>
                      </a:pPr>
                      <a:r>
                        <a:rPr lang="es-ES" sz="1200" dirty="0">
                          <a:solidFill>
                            <a:srgbClr val="000000"/>
                          </a:solidFill>
                          <a:latin typeface="Arial"/>
                          <a:ea typeface="Times New Roman"/>
                          <a:cs typeface="Times New Roman"/>
                        </a:rPr>
                        <a:t>2.4%</a:t>
                      </a:r>
                      <a:endParaRPr lang="es-MX" sz="1200" dirty="0">
                        <a:latin typeface="Times New Roman"/>
                        <a:ea typeface="Times New Roman"/>
                        <a:cs typeface="Times New Roman"/>
                      </a:endParaRPr>
                    </a:p>
                  </a:txBody>
                  <a:tcPr marL="59055" marR="59055" marT="0" marB="0" anchor="ctr"/>
                </a:tc>
              </a:tr>
              <a:tr h="370840">
                <a:tc gridSpan="2">
                  <a:txBody>
                    <a:bodyPr/>
                    <a:lstStyle/>
                    <a:p>
                      <a:pPr algn="ctr">
                        <a:spcAft>
                          <a:spcPts val="0"/>
                        </a:spcAft>
                      </a:pPr>
                      <a:r>
                        <a:rPr lang="es-ES" sz="1200">
                          <a:solidFill>
                            <a:srgbClr val="000000"/>
                          </a:solidFill>
                          <a:latin typeface="Arial"/>
                          <a:ea typeface="Times New Roman"/>
                          <a:cs typeface="Times New Roman"/>
                        </a:rPr>
                        <a:t>Electiva</a:t>
                      </a:r>
                      <a:endParaRPr lang="es-MX" sz="1200">
                        <a:latin typeface="Times New Roman"/>
                        <a:ea typeface="Times New Roman"/>
                        <a:cs typeface="Times New Roman"/>
                      </a:endParaRPr>
                    </a:p>
                  </a:txBody>
                  <a:tcPr marL="59055" marR="59055" marT="0" marB="0"/>
                </a:tc>
                <a:tc hMerge="1">
                  <a:txBody>
                    <a:bodyPr/>
                    <a:lstStyle/>
                    <a:p>
                      <a:endParaRPr lang="es-MX"/>
                    </a:p>
                  </a:txBody>
                  <a:tcPr/>
                </a:tc>
                <a:tc>
                  <a:txBody>
                    <a:bodyPr/>
                    <a:lstStyle/>
                    <a:p>
                      <a:pPr algn="ctr">
                        <a:spcAft>
                          <a:spcPts val="0"/>
                        </a:spcAft>
                      </a:pPr>
                      <a:r>
                        <a:rPr lang="es-ES" sz="1200">
                          <a:solidFill>
                            <a:srgbClr val="000000"/>
                          </a:solidFill>
                          <a:latin typeface="Arial"/>
                          <a:ea typeface="Times New Roman"/>
                          <a:cs typeface="Times New Roman"/>
                        </a:rPr>
                        <a:t>6</a:t>
                      </a:r>
                      <a:endParaRPr lang="es-MX" sz="1200">
                        <a:latin typeface="Times New Roman"/>
                        <a:ea typeface="Times New Roman"/>
                        <a:cs typeface="Times New Roman"/>
                      </a:endParaRPr>
                    </a:p>
                  </a:txBody>
                  <a:tcPr marL="59055" marR="59055" marT="0" marB="0" anchor="ctr"/>
                </a:tc>
                <a:tc>
                  <a:txBody>
                    <a:bodyPr/>
                    <a:lstStyle/>
                    <a:p>
                      <a:pPr algn="ctr">
                        <a:spcAft>
                          <a:spcPts val="0"/>
                        </a:spcAft>
                      </a:pPr>
                      <a:r>
                        <a:rPr lang="es-ES" sz="1200">
                          <a:solidFill>
                            <a:srgbClr val="000000"/>
                          </a:solidFill>
                          <a:latin typeface="Arial"/>
                          <a:ea typeface="Times New Roman"/>
                          <a:cs typeface="Times New Roman"/>
                        </a:rPr>
                        <a:t>4.1%</a:t>
                      </a:r>
                      <a:endParaRPr lang="es-MX" sz="1200">
                        <a:latin typeface="Times New Roman"/>
                        <a:ea typeface="Times New Roman"/>
                        <a:cs typeface="Times New Roman"/>
                      </a:endParaRPr>
                    </a:p>
                  </a:txBody>
                  <a:tcPr marL="59055" marR="59055" marT="0" marB="0" anchor="ctr"/>
                </a:tc>
                <a:tc>
                  <a:txBody>
                    <a:bodyPr/>
                    <a:lstStyle/>
                    <a:p>
                      <a:pPr algn="ctr">
                        <a:spcAft>
                          <a:spcPts val="0"/>
                        </a:spcAft>
                      </a:pPr>
                      <a:r>
                        <a:rPr lang="es-ES" sz="1200" dirty="0">
                          <a:solidFill>
                            <a:srgbClr val="000000"/>
                          </a:solidFill>
                          <a:latin typeface="Arial"/>
                          <a:ea typeface="Times New Roman"/>
                          <a:cs typeface="Times New Roman"/>
                        </a:rPr>
                        <a:t>16</a:t>
                      </a:r>
                      <a:endParaRPr lang="es-MX" sz="1200" dirty="0">
                        <a:latin typeface="Times New Roman"/>
                        <a:ea typeface="Times New Roman"/>
                        <a:cs typeface="Times New Roman"/>
                      </a:endParaRPr>
                    </a:p>
                  </a:txBody>
                  <a:tcPr marL="59055" marR="59055" marT="0" marB="0" anchor="ctr"/>
                </a:tc>
                <a:tc>
                  <a:txBody>
                    <a:bodyPr/>
                    <a:lstStyle/>
                    <a:p>
                      <a:pPr algn="ctr">
                        <a:spcAft>
                          <a:spcPts val="0"/>
                        </a:spcAft>
                      </a:pPr>
                      <a:r>
                        <a:rPr lang="es-ES" sz="1200">
                          <a:solidFill>
                            <a:srgbClr val="000000"/>
                          </a:solidFill>
                          <a:latin typeface="Arial"/>
                          <a:ea typeface="Times New Roman"/>
                          <a:cs typeface="Times New Roman"/>
                        </a:rPr>
                        <a:t>6.6%</a:t>
                      </a:r>
                      <a:endParaRPr lang="es-MX" sz="1200">
                        <a:latin typeface="Times New Roman"/>
                        <a:ea typeface="Times New Roman"/>
                        <a:cs typeface="Times New Roman"/>
                      </a:endParaRPr>
                    </a:p>
                  </a:txBody>
                  <a:tcPr marL="59055" marR="59055" marT="0" marB="0" anchor="ctr"/>
                </a:tc>
                <a:tc>
                  <a:txBody>
                    <a:bodyPr/>
                    <a:lstStyle/>
                    <a:p>
                      <a:pPr algn="ctr">
                        <a:spcAft>
                          <a:spcPts val="0"/>
                        </a:spcAft>
                      </a:pPr>
                      <a:r>
                        <a:rPr lang="es-ES" sz="1200">
                          <a:solidFill>
                            <a:srgbClr val="000000"/>
                          </a:solidFill>
                          <a:latin typeface="Arial"/>
                          <a:ea typeface="Times New Roman"/>
                          <a:cs typeface="Times New Roman"/>
                        </a:rPr>
                        <a:t>15</a:t>
                      </a:r>
                      <a:endParaRPr lang="es-MX" sz="1200">
                        <a:latin typeface="Times New Roman"/>
                        <a:ea typeface="Times New Roman"/>
                        <a:cs typeface="Times New Roman"/>
                      </a:endParaRPr>
                    </a:p>
                  </a:txBody>
                  <a:tcPr marL="59055" marR="59055" marT="0" marB="0" anchor="ctr"/>
                </a:tc>
                <a:tc>
                  <a:txBody>
                    <a:bodyPr/>
                    <a:lstStyle/>
                    <a:p>
                      <a:pPr algn="ctr">
                        <a:spcAft>
                          <a:spcPts val="0"/>
                        </a:spcAft>
                      </a:pPr>
                      <a:r>
                        <a:rPr lang="es-ES" sz="1200">
                          <a:solidFill>
                            <a:srgbClr val="000000"/>
                          </a:solidFill>
                          <a:latin typeface="Arial"/>
                          <a:ea typeface="Times New Roman"/>
                          <a:cs typeface="Times New Roman"/>
                        </a:rPr>
                        <a:t>7.2%</a:t>
                      </a:r>
                      <a:endParaRPr lang="es-MX" sz="1200">
                        <a:latin typeface="Times New Roman"/>
                        <a:ea typeface="Times New Roman"/>
                        <a:cs typeface="Times New Roman"/>
                      </a:endParaRPr>
                    </a:p>
                  </a:txBody>
                  <a:tcPr marL="59055" marR="59055" marT="0" marB="0" anchor="ctr"/>
                </a:tc>
              </a:tr>
              <a:tr h="370840">
                <a:tc gridSpan="2">
                  <a:txBody>
                    <a:bodyPr/>
                    <a:lstStyle/>
                    <a:p>
                      <a:pPr algn="ctr">
                        <a:spcAft>
                          <a:spcPts val="0"/>
                        </a:spcAft>
                      </a:pPr>
                      <a:r>
                        <a:rPr lang="es-ES" sz="1200">
                          <a:solidFill>
                            <a:srgbClr val="000000"/>
                          </a:solidFill>
                          <a:latin typeface="Arial"/>
                          <a:ea typeface="Times New Roman"/>
                          <a:cs typeface="Times New Roman"/>
                        </a:rPr>
                        <a:t>Enfermedad Hipertensiva del Embarazo</a:t>
                      </a:r>
                      <a:endParaRPr lang="es-MX" sz="1200">
                        <a:latin typeface="Times New Roman"/>
                        <a:ea typeface="Times New Roman"/>
                        <a:cs typeface="Times New Roman"/>
                      </a:endParaRPr>
                    </a:p>
                  </a:txBody>
                  <a:tcPr marL="59055" marR="59055" marT="0" marB="0"/>
                </a:tc>
                <a:tc hMerge="1">
                  <a:txBody>
                    <a:bodyPr/>
                    <a:lstStyle/>
                    <a:p>
                      <a:endParaRPr lang="es-MX"/>
                    </a:p>
                  </a:txBody>
                  <a:tcPr/>
                </a:tc>
                <a:tc>
                  <a:txBody>
                    <a:bodyPr/>
                    <a:lstStyle/>
                    <a:p>
                      <a:pPr algn="ctr">
                        <a:spcAft>
                          <a:spcPts val="0"/>
                        </a:spcAft>
                      </a:pPr>
                      <a:r>
                        <a:rPr lang="es-ES" sz="1200">
                          <a:solidFill>
                            <a:srgbClr val="000000"/>
                          </a:solidFill>
                          <a:latin typeface="Arial"/>
                          <a:ea typeface="Times New Roman"/>
                          <a:cs typeface="Times New Roman"/>
                        </a:rPr>
                        <a:t>4</a:t>
                      </a:r>
                      <a:endParaRPr lang="es-MX" sz="1200">
                        <a:latin typeface="Times New Roman"/>
                        <a:ea typeface="Times New Roman"/>
                        <a:cs typeface="Times New Roman"/>
                      </a:endParaRPr>
                    </a:p>
                  </a:txBody>
                  <a:tcPr marL="59055" marR="59055" marT="0" marB="0" anchor="ctr"/>
                </a:tc>
                <a:tc>
                  <a:txBody>
                    <a:bodyPr/>
                    <a:lstStyle/>
                    <a:p>
                      <a:pPr algn="ctr">
                        <a:spcAft>
                          <a:spcPts val="0"/>
                        </a:spcAft>
                      </a:pPr>
                      <a:r>
                        <a:rPr lang="es-ES" sz="1200">
                          <a:solidFill>
                            <a:srgbClr val="000000"/>
                          </a:solidFill>
                          <a:latin typeface="Arial"/>
                          <a:ea typeface="Times New Roman"/>
                          <a:cs typeface="Times New Roman"/>
                        </a:rPr>
                        <a:t>2.7%</a:t>
                      </a:r>
                      <a:endParaRPr lang="es-MX" sz="1200">
                        <a:latin typeface="Times New Roman"/>
                        <a:ea typeface="Times New Roman"/>
                        <a:cs typeface="Times New Roman"/>
                      </a:endParaRPr>
                    </a:p>
                  </a:txBody>
                  <a:tcPr marL="59055" marR="59055" marT="0" marB="0" anchor="ctr"/>
                </a:tc>
                <a:tc>
                  <a:txBody>
                    <a:bodyPr/>
                    <a:lstStyle/>
                    <a:p>
                      <a:pPr algn="ctr">
                        <a:spcAft>
                          <a:spcPts val="0"/>
                        </a:spcAft>
                      </a:pPr>
                      <a:r>
                        <a:rPr lang="es-ES" sz="1200" dirty="0">
                          <a:solidFill>
                            <a:srgbClr val="000000"/>
                          </a:solidFill>
                          <a:latin typeface="Arial"/>
                          <a:ea typeface="Times New Roman"/>
                          <a:cs typeface="Times New Roman"/>
                        </a:rPr>
                        <a:t>2</a:t>
                      </a:r>
                      <a:endParaRPr lang="es-MX" sz="1200" dirty="0">
                        <a:latin typeface="Times New Roman"/>
                        <a:ea typeface="Times New Roman"/>
                        <a:cs typeface="Times New Roman"/>
                      </a:endParaRPr>
                    </a:p>
                  </a:txBody>
                  <a:tcPr marL="59055" marR="59055" marT="0" marB="0" anchor="ctr"/>
                </a:tc>
                <a:tc>
                  <a:txBody>
                    <a:bodyPr/>
                    <a:lstStyle/>
                    <a:p>
                      <a:pPr algn="ctr">
                        <a:spcAft>
                          <a:spcPts val="0"/>
                        </a:spcAft>
                      </a:pPr>
                      <a:r>
                        <a:rPr lang="es-ES" sz="1200">
                          <a:solidFill>
                            <a:srgbClr val="000000"/>
                          </a:solidFill>
                          <a:latin typeface="Arial"/>
                          <a:ea typeface="Times New Roman"/>
                          <a:cs typeface="Times New Roman"/>
                        </a:rPr>
                        <a:t>.8%</a:t>
                      </a:r>
                      <a:endParaRPr lang="es-MX" sz="1200">
                        <a:latin typeface="Times New Roman"/>
                        <a:ea typeface="Times New Roman"/>
                        <a:cs typeface="Times New Roman"/>
                      </a:endParaRPr>
                    </a:p>
                  </a:txBody>
                  <a:tcPr marL="59055" marR="59055" marT="0" marB="0" anchor="ctr"/>
                </a:tc>
                <a:tc>
                  <a:txBody>
                    <a:bodyPr/>
                    <a:lstStyle/>
                    <a:p>
                      <a:pPr algn="ctr">
                        <a:spcAft>
                          <a:spcPts val="0"/>
                        </a:spcAft>
                      </a:pPr>
                      <a:r>
                        <a:rPr lang="es-ES" sz="1200">
                          <a:solidFill>
                            <a:srgbClr val="000000"/>
                          </a:solidFill>
                          <a:latin typeface="Arial"/>
                          <a:ea typeface="Times New Roman"/>
                          <a:cs typeface="Times New Roman"/>
                        </a:rPr>
                        <a:t>4</a:t>
                      </a:r>
                      <a:endParaRPr lang="es-MX" sz="1200">
                        <a:latin typeface="Times New Roman"/>
                        <a:ea typeface="Times New Roman"/>
                        <a:cs typeface="Times New Roman"/>
                      </a:endParaRPr>
                    </a:p>
                  </a:txBody>
                  <a:tcPr marL="59055" marR="59055" marT="0" marB="0" anchor="ctr"/>
                </a:tc>
                <a:tc>
                  <a:txBody>
                    <a:bodyPr/>
                    <a:lstStyle/>
                    <a:p>
                      <a:pPr algn="ctr">
                        <a:spcAft>
                          <a:spcPts val="0"/>
                        </a:spcAft>
                      </a:pPr>
                      <a:r>
                        <a:rPr lang="es-ES" sz="1200">
                          <a:solidFill>
                            <a:srgbClr val="000000"/>
                          </a:solidFill>
                          <a:latin typeface="Arial"/>
                          <a:ea typeface="Times New Roman"/>
                          <a:cs typeface="Times New Roman"/>
                        </a:rPr>
                        <a:t>1.9%</a:t>
                      </a:r>
                      <a:endParaRPr lang="es-MX" sz="1200">
                        <a:latin typeface="Times New Roman"/>
                        <a:ea typeface="Times New Roman"/>
                        <a:cs typeface="Times New Roman"/>
                      </a:endParaRPr>
                    </a:p>
                  </a:txBody>
                  <a:tcPr marL="59055" marR="59055" marT="0" marB="0" anchor="ctr"/>
                </a:tc>
              </a:tr>
              <a:tr h="370840">
                <a:tc gridSpan="2">
                  <a:txBody>
                    <a:bodyPr/>
                    <a:lstStyle/>
                    <a:p>
                      <a:pPr algn="ctr">
                        <a:spcAft>
                          <a:spcPts val="0"/>
                        </a:spcAft>
                      </a:pPr>
                      <a:r>
                        <a:rPr lang="es-ES" sz="1200">
                          <a:solidFill>
                            <a:srgbClr val="000000"/>
                          </a:solidFill>
                          <a:latin typeface="Arial"/>
                          <a:ea typeface="Times New Roman"/>
                          <a:cs typeface="Times New Roman"/>
                        </a:rPr>
                        <a:t>Fractura de Cadera</a:t>
                      </a:r>
                      <a:endParaRPr lang="es-MX" sz="1200">
                        <a:latin typeface="Times New Roman"/>
                        <a:ea typeface="Times New Roman"/>
                        <a:cs typeface="Times New Roman"/>
                      </a:endParaRPr>
                    </a:p>
                  </a:txBody>
                  <a:tcPr marL="59055" marR="59055" marT="0" marB="0"/>
                </a:tc>
                <a:tc hMerge="1">
                  <a:txBody>
                    <a:bodyPr/>
                    <a:lstStyle/>
                    <a:p>
                      <a:endParaRPr lang="es-MX"/>
                    </a:p>
                  </a:txBody>
                  <a:tcPr/>
                </a:tc>
                <a:tc>
                  <a:txBody>
                    <a:bodyPr/>
                    <a:lstStyle/>
                    <a:p>
                      <a:pPr algn="ctr">
                        <a:spcAft>
                          <a:spcPts val="0"/>
                        </a:spcAft>
                      </a:pPr>
                      <a:r>
                        <a:rPr lang="es-ES" sz="1200">
                          <a:solidFill>
                            <a:srgbClr val="000000"/>
                          </a:solidFill>
                          <a:latin typeface="Arial"/>
                          <a:ea typeface="Times New Roman"/>
                          <a:cs typeface="Times New Roman"/>
                        </a:rPr>
                        <a:t>0</a:t>
                      </a:r>
                      <a:endParaRPr lang="es-MX" sz="1200">
                        <a:latin typeface="Times New Roman"/>
                        <a:ea typeface="Times New Roman"/>
                        <a:cs typeface="Times New Roman"/>
                      </a:endParaRPr>
                    </a:p>
                  </a:txBody>
                  <a:tcPr marL="59055" marR="59055" marT="0" marB="0" anchor="ctr"/>
                </a:tc>
                <a:tc>
                  <a:txBody>
                    <a:bodyPr/>
                    <a:lstStyle/>
                    <a:p>
                      <a:pPr algn="ctr">
                        <a:spcAft>
                          <a:spcPts val="0"/>
                        </a:spcAft>
                      </a:pPr>
                      <a:r>
                        <a:rPr lang="es-ES" sz="1200">
                          <a:solidFill>
                            <a:srgbClr val="000000"/>
                          </a:solidFill>
                          <a:latin typeface="Arial"/>
                          <a:ea typeface="Times New Roman"/>
                          <a:cs typeface="Times New Roman"/>
                        </a:rPr>
                        <a:t>.0%</a:t>
                      </a:r>
                      <a:endParaRPr lang="es-MX" sz="1200">
                        <a:latin typeface="Times New Roman"/>
                        <a:ea typeface="Times New Roman"/>
                        <a:cs typeface="Times New Roman"/>
                      </a:endParaRPr>
                    </a:p>
                  </a:txBody>
                  <a:tcPr marL="59055" marR="59055" marT="0" marB="0" anchor="ctr"/>
                </a:tc>
                <a:tc>
                  <a:txBody>
                    <a:bodyPr/>
                    <a:lstStyle/>
                    <a:p>
                      <a:pPr algn="ctr">
                        <a:spcAft>
                          <a:spcPts val="0"/>
                        </a:spcAft>
                      </a:pPr>
                      <a:r>
                        <a:rPr lang="es-ES" sz="1200">
                          <a:solidFill>
                            <a:srgbClr val="000000"/>
                          </a:solidFill>
                          <a:latin typeface="Arial"/>
                          <a:ea typeface="Times New Roman"/>
                          <a:cs typeface="Times New Roman"/>
                        </a:rPr>
                        <a:t>1</a:t>
                      </a:r>
                      <a:endParaRPr lang="es-MX" sz="1200">
                        <a:latin typeface="Times New Roman"/>
                        <a:ea typeface="Times New Roman"/>
                        <a:cs typeface="Times New Roman"/>
                      </a:endParaRPr>
                    </a:p>
                  </a:txBody>
                  <a:tcPr marL="59055" marR="59055" marT="0" marB="0" anchor="ctr"/>
                </a:tc>
                <a:tc>
                  <a:txBody>
                    <a:bodyPr/>
                    <a:lstStyle/>
                    <a:p>
                      <a:pPr algn="ctr">
                        <a:spcAft>
                          <a:spcPts val="0"/>
                        </a:spcAft>
                      </a:pPr>
                      <a:r>
                        <a:rPr lang="es-ES" sz="1200" dirty="0">
                          <a:solidFill>
                            <a:srgbClr val="000000"/>
                          </a:solidFill>
                          <a:latin typeface="Arial"/>
                          <a:ea typeface="Times New Roman"/>
                          <a:cs typeface="Times New Roman"/>
                        </a:rPr>
                        <a:t>.4%</a:t>
                      </a:r>
                      <a:endParaRPr lang="es-MX" sz="1200" dirty="0">
                        <a:latin typeface="Times New Roman"/>
                        <a:ea typeface="Times New Roman"/>
                        <a:cs typeface="Times New Roman"/>
                      </a:endParaRPr>
                    </a:p>
                  </a:txBody>
                  <a:tcPr marL="59055" marR="59055" marT="0" marB="0" anchor="ctr"/>
                </a:tc>
                <a:tc>
                  <a:txBody>
                    <a:bodyPr/>
                    <a:lstStyle/>
                    <a:p>
                      <a:pPr algn="ctr">
                        <a:spcAft>
                          <a:spcPts val="0"/>
                        </a:spcAft>
                      </a:pPr>
                      <a:r>
                        <a:rPr lang="es-ES" sz="1200">
                          <a:solidFill>
                            <a:srgbClr val="000000"/>
                          </a:solidFill>
                          <a:latin typeface="Arial"/>
                          <a:ea typeface="Times New Roman"/>
                          <a:cs typeface="Times New Roman"/>
                        </a:rPr>
                        <a:t>0</a:t>
                      </a:r>
                      <a:endParaRPr lang="es-MX" sz="1200">
                        <a:latin typeface="Times New Roman"/>
                        <a:ea typeface="Times New Roman"/>
                        <a:cs typeface="Times New Roman"/>
                      </a:endParaRPr>
                    </a:p>
                  </a:txBody>
                  <a:tcPr marL="59055" marR="59055" marT="0" marB="0" anchor="ctr"/>
                </a:tc>
                <a:tc>
                  <a:txBody>
                    <a:bodyPr/>
                    <a:lstStyle/>
                    <a:p>
                      <a:pPr algn="ctr">
                        <a:spcAft>
                          <a:spcPts val="0"/>
                        </a:spcAft>
                      </a:pPr>
                      <a:r>
                        <a:rPr lang="es-ES" sz="1200">
                          <a:solidFill>
                            <a:srgbClr val="000000"/>
                          </a:solidFill>
                          <a:latin typeface="Arial"/>
                          <a:ea typeface="Times New Roman"/>
                          <a:cs typeface="Times New Roman"/>
                        </a:rPr>
                        <a:t>.0%</a:t>
                      </a:r>
                      <a:endParaRPr lang="es-MX" sz="1200">
                        <a:latin typeface="Times New Roman"/>
                        <a:ea typeface="Times New Roman"/>
                        <a:cs typeface="Times New Roman"/>
                      </a:endParaRPr>
                    </a:p>
                  </a:txBody>
                  <a:tcPr marL="59055" marR="59055" marT="0" marB="0" anchor="ctr"/>
                </a:tc>
              </a:tr>
              <a:tr h="370840">
                <a:tc gridSpan="2">
                  <a:txBody>
                    <a:bodyPr/>
                    <a:lstStyle/>
                    <a:p>
                      <a:pPr algn="ctr">
                        <a:spcAft>
                          <a:spcPts val="0"/>
                        </a:spcAft>
                      </a:pPr>
                      <a:r>
                        <a:rPr lang="es-ES" sz="1200">
                          <a:solidFill>
                            <a:srgbClr val="000000"/>
                          </a:solidFill>
                          <a:latin typeface="Arial"/>
                          <a:ea typeface="Times New Roman"/>
                          <a:cs typeface="Times New Roman"/>
                        </a:rPr>
                        <a:t>Oligohidramnios</a:t>
                      </a:r>
                      <a:endParaRPr lang="es-MX" sz="1200">
                        <a:latin typeface="Times New Roman"/>
                        <a:ea typeface="Times New Roman"/>
                        <a:cs typeface="Times New Roman"/>
                      </a:endParaRPr>
                    </a:p>
                  </a:txBody>
                  <a:tcPr marL="59055" marR="59055" marT="0" marB="0"/>
                </a:tc>
                <a:tc hMerge="1">
                  <a:txBody>
                    <a:bodyPr/>
                    <a:lstStyle/>
                    <a:p>
                      <a:endParaRPr lang="es-MX"/>
                    </a:p>
                  </a:txBody>
                  <a:tcPr/>
                </a:tc>
                <a:tc>
                  <a:txBody>
                    <a:bodyPr/>
                    <a:lstStyle/>
                    <a:p>
                      <a:pPr algn="ctr">
                        <a:spcAft>
                          <a:spcPts val="0"/>
                        </a:spcAft>
                      </a:pPr>
                      <a:r>
                        <a:rPr lang="es-ES" sz="1200">
                          <a:solidFill>
                            <a:srgbClr val="000000"/>
                          </a:solidFill>
                          <a:latin typeface="Arial"/>
                          <a:ea typeface="Times New Roman"/>
                          <a:cs typeface="Times New Roman"/>
                        </a:rPr>
                        <a:t>4</a:t>
                      </a:r>
                      <a:endParaRPr lang="es-MX" sz="1200">
                        <a:latin typeface="Times New Roman"/>
                        <a:ea typeface="Times New Roman"/>
                        <a:cs typeface="Times New Roman"/>
                      </a:endParaRPr>
                    </a:p>
                  </a:txBody>
                  <a:tcPr marL="59055" marR="59055" marT="0" marB="0" anchor="ctr"/>
                </a:tc>
                <a:tc>
                  <a:txBody>
                    <a:bodyPr/>
                    <a:lstStyle/>
                    <a:p>
                      <a:pPr algn="ctr">
                        <a:spcAft>
                          <a:spcPts val="0"/>
                        </a:spcAft>
                      </a:pPr>
                      <a:r>
                        <a:rPr lang="es-ES" sz="1200" dirty="0">
                          <a:solidFill>
                            <a:srgbClr val="000000"/>
                          </a:solidFill>
                          <a:latin typeface="Arial"/>
                          <a:ea typeface="Times New Roman"/>
                          <a:cs typeface="Times New Roman"/>
                        </a:rPr>
                        <a:t>2.7%</a:t>
                      </a:r>
                      <a:endParaRPr lang="es-MX" sz="1200" dirty="0">
                        <a:latin typeface="Times New Roman"/>
                        <a:ea typeface="Times New Roman"/>
                        <a:cs typeface="Times New Roman"/>
                      </a:endParaRPr>
                    </a:p>
                  </a:txBody>
                  <a:tcPr marL="59055" marR="59055" marT="0" marB="0" anchor="ctr"/>
                </a:tc>
                <a:tc>
                  <a:txBody>
                    <a:bodyPr/>
                    <a:lstStyle/>
                    <a:p>
                      <a:pPr algn="ctr">
                        <a:spcAft>
                          <a:spcPts val="0"/>
                        </a:spcAft>
                      </a:pPr>
                      <a:r>
                        <a:rPr lang="es-ES" sz="1200">
                          <a:solidFill>
                            <a:srgbClr val="000000"/>
                          </a:solidFill>
                          <a:latin typeface="Arial"/>
                          <a:ea typeface="Times New Roman"/>
                          <a:cs typeface="Times New Roman"/>
                        </a:rPr>
                        <a:t>2</a:t>
                      </a:r>
                      <a:endParaRPr lang="es-MX" sz="1200">
                        <a:latin typeface="Times New Roman"/>
                        <a:ea typeface="Times New Roman"/>
                        <a:cs typeface="Times New Roman"/>
                      </a:endParaRPr>
                    </a:p>
                  </a:txBody>
                  <a:tcPr marL="59055" marR="59055" marT="0" marB="0" anchor="ctr"/>
                </a:tc>
                <a:tc>
                  <a:txBody>
                    <a:bodyPr/>
                    <a:lstStyle/>
                    <a:p>
                      <a:pPr algn="ctr">
                        <a:spcAft>
                          <a:spcPts val="0"/>
                        </a:spcAft>
                      </a:pPr>
                      <a:r>
                        <a:rPr lang="es-ES" sz="1200" dirty="0">
                          <a:solidFill>
                            <a:srgbClr val="000000"/>
                          </a:solidFill>
                          <a:latin typeface="Arial"/>
                          <a:ea typeface="Times New Roman"/>
                          <a:cs typeface="Times New Roman"/>
                        </a:rPr>
                        <a:t>.8%</a:t>
                      </a:r>
                      <a:endParaRPr lang="es-MX" sz="1200" dirty="0">
                        <a:latin typeface="Times New Roman"/>
                        <a:ea typeface="Times New Roman"/>
                        <a:cs typeface="Times New Roman"/>
                      </a:endParaRPr>
                    </a:p>
                  </a:txBody>
                  <a:tcPr marL="59055" marR="59055" marT="0" marB="0" anchor="ctr"/>
                </a:tc>
                <a:tc>
                  <a:txBody>
                    <a:bodyPr/>
                    <a:lstStyle/>
                    <a:p>
                      <a:pPr algn="ctr">
                        <a:spcAft>
                          <a:spcPts val="0"/>
                        </a:spcAft>
                      </a:pPr>
                      <a:r>
                        <a:rPr lang="es-ES" sz="1200">
                          <a:solidFill>
                            <a:srgbClr val="000000"/>
                          </a:solidFill>
                          <a:latin typeface="Arial"/>
                          <a:ea typeface="Times New Roman"/>
                          <a:cs typeface="Times New Roman"/>
                        </a:rPr>
                        <a:t>3</a:t>
                      </a:r>
                      <a:endParaRPr lang="es-MX" sz="1200">
                        <a:latin typeface="Times New Roman"/>
                        <a:ea typeface="Times New Roman"/>
                        <a:cs typeface="Times New Roman"/>
                      </a:endParaRPr>
                    </a:p>
                  </a:txBody>
                  <a:tcPr marL="59055" marR="59055" marT="0" marB="0" anchor="ctr"/>
                </a:tc>
                <a:tc>
                  <a:txBody>
                    <a:bodyPr/>
                    <a:lstStyle/>
                    <a:p>
                      <a:pPr algn="ctr">
                        <a:spcAft>
                          <a:spcPts val="0"/>
                        </a:spcAft>
                      </a:pPr>
                      <a:r>
                        <a:rPr lang="es-ES" sz="1200">
                          <a:solidFill>
                            <a:srgbClr val="000000"/>
                          </a:solidFill>
                          <a:latin typeface="Arial"/>
                          <a:ea typeface="Times New Roman"/>
                          <a:cs typeface="Times New Roman"/>
                        </a:rPr>
                        <a:t>1.4%</a:t>
                      </a:r>
                      <a:endParaRPr lang="es-MX" sz="1200">
                        <a:latin typeface="Times New Roman"/>
                        <a:ea typeface="Times New Roman"/>
                        <a:cs typeface="Times New Roman"/>
                      </a:endParaRPr>
                    </a:p>
                  </a:txBody>
                  <a:tcPr marL="59055" marR="59055" marT="0" marB="0" anchor="ctr"/>
                </a:tc>
              </a:tr>
              <a:tr h="370840">
                <a:tc gridSpan="2">
                  <a:txBody>
                    <a:bodyPr/>
                    <a:lstStyle/>
                    <a:p>
                      <a:pPr algn="ctr">
                        <a:spcAft>
                          <a:spcPts val="0"/>
                        </a:spcAft>
                      </a:pPr>
                      <a:r>
                        <a:rPr lang="es-ES" sz="1200">
                          <a:solidFill>
                            <a:srgbClr val="000000"/>
                          </a:solidFill>
                          <a:latin typeface="Arial"/>
                          <a:ea typeface="Times New Roman"/>
                          <a:cs typeface="Times New Roman"/>
                        </a:rPr>
                        <a:t>Periodo Intergenésico Corto</a:t>
                      </a:r>
                      <a:endParaRPr lang="es-MX" sz="1200">
                        <a:latin typeface="Times New Roman"/>
                        <a:ea typeface="Times New Roman"/>
                        <a:cs typeface="Times New Roman"/>
                      </a:endParaRPr>
                    </a:p>
                  </a:txBody>
                  <a:tcPr marL="59055" marR="59055" marT="0" marB="0"/>
                </a:tc>
                <a:tc hMerge="1">
                  <a:txBody>
                    <a:bodyPr/>
                    <a:lstStyle/>
                    <a:p>
                      <a:endParaRPr lang="es-MX"/>
                    </a:p>
                  </a:txBody>
                  <a:tcPr/>
                </a:tc>
                <a:tc>
                  <a:txBody>
                    <a:bodyPr/>
                    <a:lstStyle/>
                    <a:p>
                      <a:pPr algn="ctr">
                        <a:spcAft>
                          <a:spcPts val="0"/>
                        </a:spcAft>
                      </a:pPr>
                      <a:r>
                        <a:rPr lang="es-ES" sz="1200">
                          <a:solidFill>
                            <a:srgbClr val="000000"/>
                          </a:solidFill>
                          <a:latin typeface="Arial"/>
                          <a:ea typeface="Times New Roman"/>
                          <a:cs typeface="Times New Roman"/>
                        </a:rPr>
                        <a:t>1</a:t>
                      </a:r>
                      <a:endParaRPr lang="es-MX" sz="1200">
                        <a:latin typeface="Times New Roman"/>
                        <a:ea typeface="Times New Roman"/>
                        <a:cs typeface="Times New Roman"/>
                      </a:endParaRPr>
                    </a:p>
                  </a:txBody>
                  <a:tcPr marL="59055" marR="59055" marT="0" marB="0" anchor="ctr"/>
                </a:tc>
                <a:tc>
                  <a:txBody>
                    <a:bodyPr/>
                    <a:lstStyle/>
                    <a:p>
                      <a:pPr algn="ctr">
                        <a:spcAft>
                          <a:spcPts val="0"/>
                        </a:spcAft>
                      </a:pPr>
                      <a:r>
                        <a:rPr lang="es-ES" sz="1200">
                          <a:solidFill>
                            <a:srgbClr val="000000"/>
                          </a:solidFill>
                          <a:latin typeface="Arial"/>
                          <a:ea typeface="Times New Roman"/>
                          <a:cs typeface="Times New Roman"/>
                        </a:rPr>
                        <a:t>.7%</a:t>
                      </a:r>
                      <a:endParaRPr lang="es-MX" sz="1200">
                        <a:latin typeface="Times New Roman"/>
                        <a:ea typeface="Times New Roman"/>
                        <a:cs typeface="Times New Roman"/>
                      </a:endParaRPr>
                    </a:p>
                  </a:txBody>
                  <a:tcPr marL="59055" marR="59055" marT="0" marB="0" anchor="ctr"/>
                </a:tc>
                <a:tc>
                  <a:txBody>
                    <a:bodyPr/>
                    <a:lstStyle/>
                    <a:p>
                      <a:pPr algn="ctr">
                        <a:spcAft>
                          <a:spcPts val="0"/>
                        </a:spcAft>
                      </a:pPr>
                      <a:r>
                        <a:rPr lang="es-ES" sz="1200">
                          <a:solidFill>
                            <a:srgbClr val="000000"/>
                          </a:solidFill>
                          <a:latin typeface="Arial"/>
                          <a:ea typeface="Times New Roman"/>
                          <a:cs typeface="Times New Roman"/>
                        </a:rPr>
                        <a:t>0</a:t>
                      </a:r>
                      <a:endParaRPr lang="es-MX" sz="1200">
                        <a:latin typeface="Times New Roman"/>
                        <a:ea typeface="Times New Roman"/>
                        <a:cs typeface="Times New Roman"/>
                      </a:endParaRPr>
                    </a:p>
                  </a:txBody>
                  <a:tcPr marL="59055" marR="59055" marT="0" marB="0" anchor="ctr"/>
                </a:tc>
                <a:tc>
                  <a:txBody>
                    <a:bodyPr/>
                    <a:lstStyle/>
                    <a:p>
                      <a:pPr algn="ctr">
                        <a:spcAft>
                          <a:spcPts val="0"/>
                        </a:spcAft>
                      </a:pPr>
                      <a:r>
                        <a:rPr lang="es-ES" sz="1200">
                          <a:solidFill>
                            <a:srgbClr val="000000"/>
                          </a:solidFill>
                          <a:latin typeface="Arial"/>
                          <a:ea typeface="Times New Roman"/>
                          <a:cs typeface="Times New Roman"/>
                        </a:rPr>
                        <a:t>.0%</a:t>
                      </a:r>
                      <a:endParaRPr lang="es-MX" sz="1200">
                        <a:latin typeface="Times New Roman"/>
                        <a:ea typeface="Times New Roman"/>
                        <a:cs typeface="Times New Roman"/>
                      </a:endParaRPr>
                    </a:p>
                  </a:txBody>
                  <a:tcPr marL="59055" marR="59055" marT="0" marB="0" anchor="ctr"/>
                </a:tc>
                <a:tc>
                  <a:txBody>
                    <a:bodyPr/>
                    <a:lstStyle/>
                    <a:p>
                      <a:pPr algn="ctr">
                        <a:spcAft>
                          <a:spcPts val="0"/>
                        </a:spcAft>
                      </a:pPr>
                      <a:r>
                        <a:rPr lang="es-ES" sz="1200" dirty="0">
                          <a:solidFill>
                            <a:srgbClr val="000000"/>
                          </a:solidFill>
                          <a:latin typeface="Arial"/>
                          <a:ea typeface="Times New Roman"/>
                          <a:cs typeface="Times New Roman"/>
                        </a:rPr>
                        <a:t>1</a:t>
                      </a:r>
                      <a:endParaRPr lang="es-MX" sz="1200" dirty="0">
                        <a:latin typeface="Times New Roman"/>
                        <a:ea typeface="Times New Roman"/>
                        <a:cs typeface="Times New Roman"/>
                      </a:endParaRPr>
                    </a:p>
                  </a:txBody>
                  <a:tcPr marL="59055" marR="59055" marT="0" marB="0" anchor="ctr"/>
                </a:tc>
                <a:tc>
                  <a:txBody>
                    <a:bodyPr/>
                    <a:lstStyle/>
                    <a:p>
                      <a:pPr algn="ctr">
                        <a:spcAft>
                          <a:spcPts val="0"/>
                        </a:spcAft>
                      </a:pPr>
                      <a:r>
                        <a:rPr lang="es-ES" sz="1200">
                          <a:solidFill>
                            <a:srgbClr val="000000"/>
                          </a:solidFill>
                          <a:latin typeface="Arial"/>
                          <a:ea typeface="Times New Roman"/>
                          <a:cs typeface="Times New Roman"/>
                        </a:rPr>
                        <a:t>.5%</a:t>
                      </a:r>
                      <a:endParaRPr lang="es-MX" sz="1200">
                        <a:latin typeface="Times New Roman"/>
                        <a:ea typeface="Times New Roman"/>
                        <a:cs typeface="Times New Roman"/>
                      </a:endParaRPr>
                    </a:p>
                  </a:txBody>
                  <a:tcPr marL="59055" marR="59055" marT="0" marB="0" anchor="ctr"/>
                </a:tc>
              </a:tr>
              <a:tr h="370840">
                <a:tc gridSpan="2">
                  <a:txBody>
                    <a:bodyPr/>
                    <a:lstStyle/>
                    <a:p>
                      <a:pPr algn="ctr">
                        <a:spcAft>
                          <a:spcPts val="0"/>
                        </a:spcAft>
                      </a:pPr>
                      <a:r>
                        <a:rPr lang="es-ES" sz="1200">
                          <a:solidFill>
                            <a:srgbClr val="000000"/>
                          </a:solidFill>
                          <a:latin typeface="Arial"/>
                          <a:ea typeface="Times New Roman"/>
                          <a:cs typeface="Times New Roman"/>
                        </a:rPr>
                        <a:t>Riesgo de Pérdida del Bienestar Fetal</a:t>
                      </a:r>
                      <a:endParaRPr lang="es-MX" sz="1200">
                        <a:latin typeface="Times New Roman"/>
                        <a:ea typeface="Times New Roman"/>
                        <a:cs typeface="Times New Roman"/>
                      </a:endParaRPr>
                    </a:p>
                  </a:txBody>
                  <a:tcPr marL="59055" marR="59055" marT="0" marB="0"/>
                </a:tc>
                <a:tc hMerge="1">
                  <a:txBody>
                    <a:bodyPr/>
                    <a:lstStyle/>
                    <a:p>
                      <a:endParaRPr lang="es-MX"/>
                    </a:p>
                  </a:txBody>
                  <a:tcPr/>
                </a:tc>
                <a:tc>
                  <a:txBody>
                    <a:bodyPr/>
                    <a:lstStyle/>
                    <a:p>
                      <a:pPr algn="ctr">
                        <a:spcAft>
                          <a:spcPts val="0"/>
                        </a:spcAft>
                      </a:pPr>
                      <a:r>
                        <a:rPr lang="es-ES" sz="1200">
                          <a:solidFill>
                            <a:srgbClr val="000000"/>
                          </a:solidFill>
                          <a:latin typeface="Arial"/>
                          <a:ea typeface="Times New Roman"/>
                          <a:cs typeface="Times New Roman"/>
                        </a:rPr>
                        <a:t>10</a:t>
                      </a:r>
                      <a:endParaRPr lang="es-MX" sz="1200">
                        <a:latin typeface="Times New Roman"/>
                        <a:ea typeface="Times New Roman"/>
                        <a:cs typeface="Times New Roman"/>
                      </a:endParaRPr>
                    </a:p>
                  </a:txBody>
                  <a:tcPr marL="59055" marR="59055" marT="0" marB="0" anchor="ctr"/>
                </a:tc>
                <a:tc>
                  <a:txBody>
                    <a:bodyPr/>
                    <a:lstStyle/>
                    <a:p>
                      <a:pPr algn="ctr">
                        <a:spcAft>
                          <a:spcPts val="0"/>
                        </a:spcAft>
                      </a:pPr>
                      <a:r>
                        <a:rPr lang="es-ES" sz="1200">
                          <a:solidFill>
                            <a:srgbClr val="000000"/>
                          </a:solidFill>
                          <a:latin typeface="Arial"/>
                          <a:ea typeface="Times New Roman"/>
                          <a:cs typeface="Times New Roman"/>
                        </a:rPr>
                        <a:t>6.8%</a:t>
                      </a:r>
                      <a:endParaRPr lang="es-MX" sz="1200">
                        <a:latin typeface="Times New Roman"/>
                        <a:ea typeface="Times New Roman"/>
                        <a:cs typeface="Times New Roman"/>
                      </a:endParaRPr>
                    </a:p>
                  </a:txBody>
                  <a:tcPr marL="59055" marR="59055" marT="0" marB="0" anchor="ctr"/>
                </a:tc>
                <a:tc>
                  <a:txBody>
                    <a:bodyPr/>
                    <a:lstStyle/>
                    <a:p>
                      <a:pPr algn="ctr">
                        <a:spcAft>
                          <a:spcPts val="0"/>
                        </a:spcAft>
                      </a:pPr>
                      <a:r>
                        <a:rPr lang="es-ES" sz="1200">
                          <a:solidFill>
                            <a:srgbClr val="000000"/>
                          </a:solidFill>
                          <a:latin typeface="Arial"/>
                          <a:ea typeface="Times New Roman"/>
                          <a:cs typeface="Times New Roman"/>
                        </a:rPr>
                        <a:t>12</a:t>
                      </a:r>
                      <a:endParaRPr lang="es-MX" sz="1200">
                        <a:latin typeface="Times New Roman"/>
                        <a:ea typeface="Times New Roman"/>
                        <a:cs typeface="Times New Roman"/>
                      </a:endParaRPr>
                    </a:p>
                  </a:txBody>
                  <a:tcPr marL="59055" marR="59055" marT="0" marB="0" anchor="ctr"/>
                </a:tc>
                <a:tc>
                  <a:txBody>
                    <a:bodyPr/>
                    <a:lstStyle/>
                    <a:p>
                      <a:pPr algn="ctr">
                        <a:spcAft>
                          <a:spcPts val="0"/>
                        </a:spcAft>
                      </a:pPr>
                      <a:r>
                        <a:rPr lang="es-ES" sz="1200">
                          <a:solidFill>
                            <a:srgbClr val="000000"/>
                          </a:solidFill>
                          <a:latin typeface="Arial"/>
                          <a:ea typeface="Times New Roman"/>
                          <a:cs typeface="Times New Roman"/>
                        </a:rPr>
                        <a:t>5%</a:t>
                      </a:r>
                      <a:endParaRPr lang="es-MX" sz="1200">
                        <a:latin typeface="Times New Roman"/>
                        <a:ea typeface="Times New Roman"/>
                        <a:cs typeface="Times New Roman"/>
                      </a:endParaRPr>
                    </a:p>
                  </a:txBody>
                  <a:tcPr marL="59055" marR="59055" marT="0" marB="0" anchor="ctr"/>
                </a:tc>
                <a:tc>
                  <a:txBody>
                    <a:bodyPr/>
                    <a:lstStyle/>
                    <a:p>
                      <a:pPr algn="ctr">
                        <a:spcAft>
                          <a:spcPts val="0"/>
                        </a:spcAft>
                      </a:pPr>
                      <a:r>
                        <a:rPr lang="es-ES" sz="1200">
                          <a:solidFill>
                            <a:srgbClr val="000000"/>
                          </a:solidFill>
                          <a:latin typeface="Arial"/>
                          <a:ea typeface="Times New Roman"/>
                          <a:cs typeface="Times New Roman"/>
                        </a:rPr>
                        <a:t>11</a:t>
                      </a:r>
                      <a:endParaRPr lang="es-MX" sz="1200">
                        <a:latin typeface="Times New Roman"/>
                        <a:ea typeface="Times New Roman"/>
                        <a:cs typeface="Times New Roman"/>
                      </a:endParaRPr>
                    </a:p>
                  </a:txBody>
                  <a:tcPr marL="59055" marR="59055" marT="0" marB="0" anchor="ctr"/>
                </a:tc>
                <a:tc>
                  <a:txBody>
                    <a:bodyPr/>
                    <a:lstStyle/>
                    <a:p>
                      <a:pPr algn="ctr">
                        <a:spcAft>
                          <a:spcPts val="0"/>
                        </a:spcAft>
                      </a:pPr>
                      <a:r>
                        <a:rPr lang="es-ES" sz="1200">
                          <a:solidFill>
                            <a:srgbClr val="000000"/>
                          </a:solidFill>
                          <a:latin typeface="Arial"/>
                          <a:ea typeface="Times New Roman"/>
                          <a:cs typeface="Times New Roman"/>
                        </a:rPr>
                        <a:t>5.3%</a:t>
                      </a:r>
                      <a:endParaRPr lang="es-MX" sz="1200">
                        <a:latin typeface="Times New Roman"/>
                        <a:ea typeface="Times New Roman"/>
                        <a:cs typeface="Times New Roman"/>
                      </a:endParaRPr>
                    </a:p>
                  </a:txBody>
                  <a:tcPr marL="59055" marR="59055" marT="0" marB="0" anchor="ctr"/>
                </a:tc>
              </a:tr>
              <a:tr h="370840">
                <a:tc gridSpan="2">
                  <a:txBody>
                    <a:bodyPr/>
                    <a:lstStyle/>
                    <a:p>
                      <a:pPr algn="ctr">
                        <a:spcAft>
                          <a:spcPts val="0"/>
                        </a:spcAft>
                      </a:pPr>
                      <a:r>
                        <a:rPr lang="es-ES" sz="1200">
                          <a:solidFill>
                            <a:srgbClr val="000000"/>
                          </a:solidFill>
                          <a:latin typeface="Arial"/>
                          <a:ea typeface="Times New Roman"/>
                          <a:cs typeface="Times New Roman"/>
                        </a:rPr>
                        <a:t>Sufrimiento Fetal</a:t>
                      </a:r>
                      <a:endParaRPr lang="es-MX" sz="1200">
                        <a:latin typeface="Times New Roman"/>
                        <a:ea typeface="Times New Roman"/>
                        <a:cs typeface="Times New Roman"/>
                      </a:endParaRPr>
                    </a:p>
                  </a:txBody>
                  <a:tcPr marL="59055" marR="59055" marT="0" marB="0"/>
                </a:tc>
                <a:tc hMerge="1">
                  <a:txBody>
                    <a:bodyPr/>
                    <a:lstStyle/>
                    <a:p>
                      <a:endParaRPr lang="es-MX"/>
                    </a:p>
                  </a:txBody>
                  <a:tcPr/>
                </a:tc>
                <a:tc>
                  <a:txBody>
                    <a:bodyPr/>
                    <a:lstStyle/>
                    <a:p>
                      <a:pPr algn="ctr">
                        <a:spcAft>
                          <a:spcPts val="0"/>
                        </a:spcAft>
                      </a:pPr>
                      <a:r>
                        <a:rPr lang="es-ES" sz="1200">
                          <a:solidFill>
                            <a:srgbClr val="000000"/>
                          </a:solidFill>
                          <a:latin typeface="Arial"/>
                          <a:ea typeface="Times New Roman"/>
                          <a:cs typeface="Times New Roman"/>
                        </a:rPr>
                        <a:t>1</a:t>
                      </a:r>
                      <a:endParaRPr lang="es-MX" sz="1200">
                        <a:latin typeface="Times New Roman"/>
                        <a:ea typeface="Times New Roman"/>
                        <a:cs typeface="Times New Roman"/>
                      </a:endParaRPr>
                    </a:p>
                  </a:txBody>
                  <a:tcPr marL="59055" marR="59055" marT="0" marB="0" anchor="ctr"/>
                </a:tc>
                <a:tc>
                  <a:txBody>
                    <a:bodyPr/>
                    <a:lstStyle/>
                    <a:p>
                      <a:pPr algn="ctr">
                        <a:spcAft>
                          <a:spcPts val="0"/>
                        </a:spcAft>
                      </a:pPr>
                      <a:r>
                        <a:rPr lang="es-ES" sz="1200">
                          <a:solidFill>
                            <a:srgbClr val="000000"/>
                          </a:solidFill>
                          <a:latin typeface="Arial"/>
                          <a:ea typeface="Times New Roman"/>
                          <a:cs typeface="Times New Roman"/>
                        </a:rPr>
                        <a:t>.7%</a:t>
                      </a:r>
                      <a:endParaRPr lang="es-MX" sz="1200">
                        <a:latin typeface="Times New Roman"/>
                        <a:ea typeface="Times New Roman"/>
                        <a:cs typeface="Times New Roman"/>
                      </a:endParaRPr>
                    </a:p>
                  </a:txBody>
                  <a:tcPr marL="59055" marR="59055" marT="0" marB="0" anchor="ctr"/>
                </a:tc>
                <a:tc>
                  <a:txBody>
                    <a:bodyPr/>
                    <a:lstStyle/>
                    <a:p>
                      <a:pPr algn="ctr">
                        <a:spcAft>
                          <a:spcPts val="0"/>
                        </a:spcAft>
                      </a:pPr>
                      <a:r>
                        <a:rPr lang="es-ES" sz="1200">
                          <a:solidFill>
                            <a:srgbClr val="000000"/>
                          </a:solidFill>
                          <a:latin typeface="Arial"/>
                          <a:ea typeface="Times New Roman"/>
                          <a:cs typeface="Times New Roman"/>
                        </a:rPr>
                        <a:t>5</a:t>
                      </a:r>
                      <a:endParaRPr lang="es-MX" sz="1200">
                        <a:latin typeface="Times New Roman"/>
                        <a:ea typeface="Times New Roman"/>
                        <a:cs typeface="Times New Roman"/>
                      </a:endParaRPr>
                    </a:p>
                  </a:txBody>
                  <a:tcPr marL="59055" marR="59055" marT="0" marB="0" anchor="ctr"/>
                </a:tc>
                <a:tc>
                  <a:txBody>
                    <a:bodyPr/>
                    <a:lstStyle/>
                    <a:p>
                      <a:pPr algn="ctr">
                        <a:spcAft>
                          <a:spcPts val="0"/>
                        </a:spcAft>
                      </a:pPr>
                      <a:r>
                        <a:rPr lang="es-ES" sz="1200">
                          <a:solidFill>
                            <a:srgbClr val="000000"/>
                          </a:solidFill>
                          <a:latin typeface="Arial"/>
                          <a:ea typeface="Times New Roman"/>
                          <a:cs typeface="Times New Roman"/>
                        </a:rPr>
                        <a:t>2.1%</a:t>
                      </a:r>
                      <a:endParaRPr lang="es-MX" sz="1200">
                        <a:latin typeface="Times New Roman"/>
                        <a:ea typeface="Times New Roman"/>
                        <a:cs typeface="Times New Roman"/>
                      </a:endParaRPr>
                    </a:p>
                  </a:txBody>
                  <a:tcPr marL="59055" marR="59055" marT="0" marB="0" anchor="ctr"/>
                </a:tc>
                <a:tc>
                  <a:txBody>
                    <a:bodyPr/>
                    <a:lstStyle/>
                    <a:p>
                      <a:pPr algn="ctr">
                        <a:spcAft>
                          <a:spcPts val="0"/>
                        </a:spcAft>
                      </a:pPr>
                      <a:r>
                        <a:rPr lang="es-ES" sz="1200">
                          <a:solidFill>
                            <a:srgbClr val="000000"/>
                          </a:solidFill>
                          <a:latin typeface="Arial"/>
                          <a:ea typeface="Times New Roman"/>
                          <a:cs typeface="Times New Roman"/>
                        </a:rPr>
                        <a:t>5</a:t>
                      </a:r>
                      <a:endParaRPr lang="es-MX" sz="1200">
                        <a:latin typeface="Times New Roman"/>
                        <a:ea typeface="Times New Roman"/>
                        <a:cs typeface="Times New Roman"/>
                      </a:endParaRPr>
                    </a:p>
                  </a:txBody>
                  <a:tcPr marL="59055" marR="59055" marT="0" marB="0" anchor="ctr"/>
                </a:tc>
                <a:tc>
                  <a:txBody>
                    <a:bodyPr/>
                    <a:lstStyle/>
                    <a:p>
                      <a:pPr algn="ctr">
                        <a:spcAft>
                          <a:spcPts val="0"/>
                        </a:spcAft>
                      </a:pPr>
                      <a:r>
                        <a:rPr lang="es-ES" sz="1200" dirty="0">
                          <a:solidFill>
                            <a:srgbClr val="000000"/>
                          </a:solidFill>
                          <a:latin typeface="Arial"/>
                          <a:ea typeface="Times New Roman"/>
                          <a:cs typeface="Times New Roman"/>
                        </a:rPr>
                        <a:t>2.4%</a:t>
                      </a:r>
                      <a:endParaRPr lang="es-MX" sz="1200" dirty="0">
                        <a:latin typeface="Times New Roman"/>
                        <a:ea typeface="Times New Roman"/>
                        <a:cs typeface="Times New Roman"/>
                      </a:endParaRPr>
                    </a:p>
                  </a:txBody>
                  <a:tcPr marL="59055" marR="59055" marT="0" marB="0" anchor="ctr"/>
                </a:tc>
              </a:tr>
              <a:tr h="370840">
                <a:tc>
                  <a:txBody>
                    <a:bodyPr/>
                    <a:lstStyle/>
                    <a:p>
                      <a:pPr>
                        <a:spcAft>
                          <a:spcPts val="0"/>
                        </a:spcAft>
                      </a:pPr>
                      <a:r>
                        <a:rPr lang="es-MX" sz="1200">
                          <a:latin typeface="Times New Roman"/>
                          <a:ea typeface="Times New Roman"/>
                          <a:cs typeface="Times New Roman"/>
                        </a:rPr>
                        <a:t> </a:t>
                      </a:r>
                    </a:p>
                  </a:txBody>
                  <a:tcPr marL="0" marR="0" marT="0" marB="0" anchor="ctr"/>
                </a:tc>
                <a:tc>
                  <a:txBody>
                    <a:bodyPr/>
                    <a:lstStyle/>
                    <a:p>
                      <a:pPr algn="ctr">
                        <a:spcAft>
                          <a:spcPts val="0"/>
                        </a:spcAft>
                      </a:pPr>
                      <a:r>
                        <a:rPr lang="es-ES" sz="1200">
                          <a:solidFill>
                            <a:srgbClr val="000000"/>
                          </a:solidFill>
                          <a:latin typeface="Arial"/>
                          <a:ea typeface="Times New Roman"/>
                          <a:cs typeface="Times New Roman"/>
                        </a:rPr>
                        <a:t>total</a:t>
                      </a:r>
                      <a:endParaRPr lang="es-MX" sz="1200">
                        <a:latin typeface="Times New Roman"/>
                        <a:ea typeface="Times New Roman"/>
                        <a:cs typeface="Times New Roman"/>
                      </a:endParaRPr>
                    </a:p>
                  </a:txBody>
                  <a:tcPr marL="59055" marR="59055" marT="0" marB="0" anchor="ctr"/>
                </a:tc>
                <a:tc>
                  <a:txBody>
                    <a:bodyPr/>
                    <a:lstStyle/>
                    <a:p>
                      <a:pPr algn="ctr">
                        <a:spcAft>
                          <a:spcPts val="0"/>
                        </a:spcAft>
                      </a:pPr>
                      <a:r>
                        <a:rPr lang="es-ES" sz="1200">
                          <a:solidFill>
                            <a:srgbClr val="000000"/>
                          </a:solidFill>
                          <a:latin typeface="Arial"/>
                          <a:ea typeface="Times New Roman"/>
                          <a:cs typeface="Times New Roman"/>
                        </a:rPr>
                        <a:t>69</a:t>
                      </a:r>
                      <a:endParaRPr lang="es-MX" sz="1200">
                        <a:latin typeface="Times New Roman"/>
                        <a:ea typeface="Times New Roman"/>
                        <a:cs typeface="Times New Roman"/>
                      </a:endParaRPr>
                    </a:p>
                  </a:txBody>
                  <a:tcPr marL="59055" marR="59055" marT="0" marB="0" anchor="ctr"/>
                </a:tc>
                <a:tc>
                  <a:txBody>
                    <a:bodyPr/>
                    <a:lstStyle/>
                    <a:p>
                      <a:pPr algn="ctr">
                        <a:spcAft>
                          <a:spcPts val="0"/>
                        </a:spcAft>
                      </a:pPr>
                      <a:r>
                        <a:rPr lang="es-ES" sz="1100">
                          <a:solidFill>
                            <a:srgbClr val="000000"/>
                          </a:solidFill>
                          <a:latin typeface="Arial"/>
                          <a:ea typeface="Times New Roman"/>
                          <a:cs typeface="Times New Roman"/>
                        </a:rPr>
                        <a:t>47.3%</a:t>
                      </a:r>
                      <a:endParaRPr lang="es-MX" sz="1200">
                        <a:latin typeface="Times New Roman"/>
                        <a:ea typeface="Times New Roman"/>
                        <a:cs typeface="Times New Roman"/>
                      </a:endParaRPr>
                    </a:p>
                  </a:txBody>
                  <a:tcPr marL="59055" marR="59055" marT="0" marB="0" anchor="ctr"/>
                </a:tc>
                <a:tc>
                  <a:txBody>
                    <a:bodyPr/>
                    <a:lstStyle/>
                    <a:p>
                      <a:pPr algn="ctr">
                        <a:spcAft>
                          <a:spcPts val="0"/>
                        </a:spcAft>
                      </a:pPr>
                      <a:r>
                        <a:rPr lang="es-ES" sz="1200">
                          <a:solidFill>
                            <a:srgbClr val="000000"/>
                          </a:solidFill>
                          <a:latin typeface="Arial"/>
                          <a:ea typeface="Times New Roman"/>
                          <a:cs typeface="Times New Roman"/>
                        </a:rPr>
                        <a:t>118</a:t>
                      </a:r>
                      <a:endParaRPr lang="es-MX" sz="1200">
                        <a:latin typeface="Times New Roman"/>
                        <a:ea typeface="Times New Roman"/>
                        <a:cs typeface="Times New Roman"/>
                      </a:endParaRPr>
                    </a:p>
                  </a:txBody>
                  <a:tcPr marL="59055" marR="59055" marT="0" marB="0" anchor="ctr"/>
                </a:tc>
                <a:tc>
                  <a:txBody>
                    <a:bodyPr/>
                    <a:lstStyle/>
                    <a:p>
                      <a:pPr algn="ctr">
                        <a:spcAft>
                          <a:spcPts val="0"/>
                        </a:spcAft>
                      </a:pPr>
                      <a:r>
                        <a:rPr lang="es-ES" sz="1200">
                          <a:solidFill>
                            <a:srgbClr val="000000"/>
                          </a:solidFill>
                          <a:latin typeface="Arial"/>
                          <a:ea typeface="Times New Roman"/>
                          <a:cs typeface="Times New Roman"/>
                        </a:rPr>
                        <a:t>49.2%</a:t>
                      </a:r>
                      <a:endParaRPr lang="es-MX" sz="1200">
                        <a:latin typeface="Times New Roman"/>
                        <a:ea typeface="Times New Roman"/>
                        <a:cs typeface="Times New Roman"/>
                      </a:endParaRPr>
                    </a:p>
                  </a:txBody>
                  <a:tcPr marL="59055" marR="59055" marT="0" marB="0" anchor="ctr"/>
                </a:tc>
                <a:tc>
                  <a:txBody>
                    <a:bodyPr/>
                    <a:lstStyle/>
                    <a:p>
                      <a:pPr algn="ctr">
                        <a:spcAft>
                          <a:spcPts val="0"/>
                        </a:spcAft>
                      </a:pPr>
                      <a:r>
                        <a:rPr lang="es-ES" sz="1200">
                          <a:solidFill>
                            <a:srgbClr val="000000"/>
                          </a:solidFill>
                          <a:latin typeface="Arial"/>
                          <a:ea typeface="Times New Roman"/>
                          <a:cs typeface="Times New Roman"/>
                        </a:rPr>
                        <a:t>102</a:t>
                      </a:r>
                      <a:endParaRPr lang="es-MX" sz="1200">
                        <a:latin typeface="Times New Roman"/>
                        <a:ea typeface="Times New Roman"/>
                        <a:cs typeface="Times New Roman"/>
                      </a:endParaRPr>
                    </a:p>
                  </a:txBody>
                  <a:tcPr marL="59055" marR="59055" marT="0" marB="0" anchor="ctr"/>
                </a:tc>
                <a:tc>
                  <a:txBody>
                    <a:bodyPr/>
                    <a:lstStyle/>
                    <a:p>
                      <a:pPr algn="ctr">
                        <a:spcAft>
                          <a:spcPts val="0"/>
                        </a:spcAft>
                      </a:pPr>
                      <a:r>
                        <a:rPr lang="es-ES" sz="1200" dirty="0">
                          <a:solidFill>
                            <a:srgbClr val="000000"/>
                          </a:solidFill>
                          <a:latin typeface="Arial"/>
                          <a:ea typeface="Times New Roman"/>
                          <a:cs typeface="Times New Roman"/>
                        </a:rPr>
                        <a:t>48.8%</a:t>
                      </a:r>
                      <a:endParaRPr lang="es-MX" sz="1200" dirty="0">
                        <a:latin typeface="Times New Roman"/>
                        <a:ea typeface="Times New Roman"/>
                        <a:cs typeface="Times New Roman"/>
                      </a:endParaRPr>
                    </a:p>
                  </a:txBody>
                  <a:tcPr marL="59055" marR="59055" marT="0" marB="0" anchor="ct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67544" y="1196752"/>
          <a:ext cx="8301608" cy="4028440"/>
        </p:xfrm>
        <a:graphic>
          <a:graphicData uri="http://schemas.openxmlformats.org/drawingml/2006/table">
            <a:tbl>
              <a:tblPr firstRow="1" bandRow="1">
                <a:tableStyleId>{F2DE63D5-997A-4646-A377-4702673A728D}</a:tableStyleId>
              </a:tblPr>
              <a:tblGrid>
                <a:gridCol w="1440160"/>
                <a:gridCol w="936104"/>
                <a:gridCol w="576064"/>
                <a:gridCol w="1584176"/>
                <a:gridCol w="679004"/>
                <a:gridCol w="1337220"/>
                <a:gridCol w="720180"/>
                <a:gridCol w="1028700"/>
              </a:tblGrid>
              <a:tr h="370840">
                <a:tc>
                  <a:txBody>
                    <a:bodyPr/>
                    <a:lstStyle/>
                    <a:p>
                      <a:endParaRPr lang="es-MX" dirty="0"/>
                    </a:p>
                  </a:txBody>
                  <a:tcPr marL="59055" marR="59055" marT="0" marB="0"/>
                </a:tc>
                <a:tc>
                  <a:txBody>
                    <a:bodyPr/>
                    <a:lstStyle/>
                    <a:p>
                      <a:pPr algn="ctr">
                        <a:lnSpc>
                          <a:spcPct val="200000"/>
                        </a:lnSpc>
                        <a:spcAft>
                          <a:spcPts val="0"/>
                        </a:spcAft>
                      </a:pPr>
                      <a:r>
                        <a:rPr lang="es-ES" sz="1200" dirty="0" smtClean="0"/>
                        <a:t>Normal</a:t>
                      </a:r>
                      <a:endParaRPr lang="es-MX" sz="1200" dirty="0" smtClean="0"/>
                    </a:p>
                    <a:p>
                      <a:pPr algn="ctr">
                        <a:lnSpc>
                          <a:spcPct val="200000"/>
                        </a:lnSpc>
                        <a:spcAft>
                          <a:spcPts val="0"/>
                        </a:spcAft>
                      </a:pPr>
                      <a:r>
                        <a:rPr lang="es-ES" sz="1200" dirty="0" smtClean="0"/>
                        <a:t> (18.5-25)</a:t>
                      </a:r>
                      <a:endParaRPr lang="es-MX" sz="1200" dirty="0" smtClean="0">
                        <a:latin typeface="Times New Roman"/>
                        <a:ea typeface="Times New Roman"/>
                        <a:cs typeface="Times New Roman"/>
                      </a:endParaRPr>
                    </a:p>
                    <a:p>
                      <a:pPr algn="ctr">
                        <a:lnSpc>
                          <a:spcPct val="200000"/>
                        </a:lnSpc>
                        <a:spcAft>
                          <a:spcPts val="0"/>
                        </a:spcAft>
                      </a:pPr>
                      <a:r>
                        <a:rPr lang="es-ES" sz="1200" dirty="0" smtClean="0"/>
                        <a:t>n</a:t>
                      </a:r>
                      <a:endParaRPr lang="es-MX" sz="1200" dirty="0">
                        <a:latin typeface="Times New Roman"/>
                        <a:ea typeface="Times New Roman"/>
                        <a:cs typeface="Times New Roman"/>
                      </a:endParaRPr>
                    </a:p>
                  </a:txBody>
                  <a:tcPr marL="59055" marR="59055" marT="0" marB="0"/>
                </a:tc>
                <a:tc>
                  <a:txBody>
                    <a:bodyPr/>
                    <a:lstStyle/>
                    <a:p>
                      <a:pPr algn="ctr">
                        <a:lnSpc>
                          <a:spcPct val="200000"/>
                        </a:lnSpc>
                        <a:spcAft>
                          <a:spcPts val="0"/>
                        </a:spcAft>
                      </a:pPr>
                      <a:r>
                        <a:rPr lang="es-ES" sz="1200" dirty="0"/>
                        <a:t>%</a:t>
                      </a:r>
                      <a:endParaRPr lang="es-MX" sz="1200" dirty="0">
                        <a:latin typeface="Times New Roman"/>
                        <a:ea typeface="Times New Roman"/>
                        <a:cs typeface="Times New Roman"/>
                      </a:endParaRPr>
                    </a:p>
                  </a:txBody>
                  <a:tcPr marL="59055" marR="59055" marT="0" marB="0" anchor="ctr"/>
                </a:tc>
                <a:tc>
                  <a:txBody>
                    <a:bodyPr/>
                    <a:lstStyle/>
                    <a:p>
                      <a:pPr marL="0" marR="0" indent="0" algn="ctr" defTabSz="914400" rtl="0" eaLnBrk="1" fontAlgn="auto" latinLnBrk="0" hangingPunct="1">
                        <a:lnSpc>
                          <a:spcPct val="200000"/>
                        </a:lnSpc>
                        <a:spcBef>
                          <a:spcPts val="0"/>
                        </a:spcBef>
                        <a:spcAft>
                          <a:spcPts val="0"/>
                        </a:spcAft>
                        <a:buClrTx/>
                        <a:buSzTx/>
                        <a:buFontTx/>
                        <a:buNone/>
                        <a:tabLst/>
                        <a:defRPr/>
                      </a:pPr>
                      <a:r>
                        <a:rPr lang="es-ES" sz="1200" dirty="0" smtClean="0"/>
                        <a:t>Sobrepeso (26-30)</a:t>
                      </a:r>
                      <a:endParaRPr lang="es-MX" sz="1200" dirty="0" smtClean="0">
                        <a:latin typeface="Times New Roman"/>
                        <a:ea typeface="Times New Roman"/>
                        <a:cs typeface="Times New Roman"/>
                      </a:endParaRPr>
                    </a:p>
                    <a:p>
                      <a:pPr algn="ctr">
                        <a:lnSpc>
                          <a:spcPct val="200000"/>
                        </a:lnSpc>
                        <a:spcAft>
                          <a:spcPts val="0"/>
                        </a:spcAft>
                      </a:pPr>
                      <a:r>
                        <a:rPr lang="es-ES" sz="1200" dirty="0" smtClean="0"/>
                        <a:t>n</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a:t>%</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smtClean="0"/>
                        <a:t>Obesidad</a:t>
                      </a:r>
                      <a:endParaRPr lang="es-MX" sz="1200" dirty="0" smtClean="0"/>
                    </a:p>
                    <a:p>
                      <a:pPr algn="ctr">
                        <a:lnSpc>
                          <a:spcPct val="200000"/>
                        </a:lnSpc>
                        <a:spcAft>
                          <a:spcPts val="0"/>
                        </a:spcAft>
                      </a:pPr>
                      <a:r>
                        <a:rPr lang="es-ES" sz="1200" dirty="0" smtClean="0"/>
                        <a:t>(&gt;31)</a:t>
                      </a:r>
                      <a:endParaRPr lang="es-MX" sz="1200" dirty="0" smtClean="0">
                        <a:latin typeface="Times New Roman"/>
                        <a:ea typeface="Times New Roman"/>
                        <a:cs typeface="Times New Roman"/>
                      </a:endParaRPr>
                    </a:p>
                    <a:p>
                      <a:pPr algn="ctr">
                        <a:lnSpc>
                          <a:spcPct val="200000"/>
                        </a:lnSpc>
                        <a:spcAft>
                          <a:spcPts val="0"/>
                        </a:spcAft>
                      </a:pPr>
                      <a:r>
                        <a:rPr lang="es-ES" sz="1200" dirty="0" smtClean="0"/>
                        <a:t>n</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a:t>%</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a:t>P</a:t>
                      </a:r>
                      <a:endParaRPr lang="es-MX" sz="1200" dirty="0">
                        <a:latin typeface="Times New Roman"/>
                        <a:ea typeface="Times New Roman"/>
                        <a:cs typeface="Times New Roman"/>
                      </a:endParaRPr>
                    </a:p>
                  </a:txBody>
                  <a:tcPr marL="59055" marR="59055" marT="0" marB="0" anchor="ctr"/>
                </a:tc>
              </a:tr>
              <a:tr h="370840">
                <a:tc>
                  <a:txBody>
                    <a:bodyPr/>
                    <a:lstStyle/>
                    <a:p>
                      <a:pPr>
                        <a:lnSpc>
                          <a:spcPct val="200000"/>
                        </a:lnSpc>
                        <a:spcAft>
                          <a:spcPts val="0"/>
                        </a:spcAft>
                      </a:pPr>
                      <a:endParaRPr lang="es-ES" sz="1200" u="sng" dirty="0" smtClean="0"/>
                    </a:p>
                    <a:p>
                      <a:pPr>
                        <a:lnSpc>
                          <a:spcPct val="200000"/>
                        </a:lnSpc>
                        <a:spcAft>
                          <a:spcPts val="0"/>
                        </a:spcAft>
                      </a:pPr>
                      <a:r>
                        <a:rPr lang="es-ES" sz="1200" b="1" u="sng" dirty="0" smtClean="0"/>
                        <a:t>Complicaciones</a:t>
                      </a:r>
                      <a:endParaRPr lang="es-MX" sz="1200" b="1" u="sng" dirty="0"/>
                    </a:p>
                    <a:p>
                      <a:pPr>
                        <a:lnSpc>
                          <a:spcPct val="200000"/>
                        </a:lnSpc>
                        <a:spcAft>
                          <a:spcPts val="0"/>
                        </a:spcAft>
                      </a:pPr>
                      <a:r>
                        <a:rPr lang="es-ES" sz="1200" b="1" u="sng" dirty="0" err="1"/>
                        <a:t>Transoperatorias</a:t>
                      </a:r>
                      <a:endParaRPr lang="es-MX" sz="1200" b="1" u="sng" dirty="0">
                        <a:latin typeface="Times New Roman"/>
                        <a:ea typeface="Times New Roman"/>
                        <a:cs typeface="Times New Roman"/>
                      </a:endParaRPr>
                    </a:p>
                  </a:txBody>
                  <a:tcPr marL="59055" marR="59055" marT="0" marB="0"/>
                </a:tc>
                <a:tc>
                  <a:txBody>
                    <a:bodyPr/>
                    <a:lstStyle/>
                    <a:p>
                      <a:pPr algn="ctr">
                        <a:lnSpc>
                          <a:spcPct val="200000"/>
                        </a:lnSpc>
                        <a:spcAft>
                          <a:spcPts val="0"/>
                        </a:spcAft>
                      </a:pPr>
                      <a:r>
                        <a:rPr lang="es-ES" sz="1200" dirty="0"/>
                        <a:t>4</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a:t>2.7%</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10</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a:t>4.2%</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a:t>0</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.0%</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.012</a:t>
                      </a:r>
                      <a:endParaRPr lang="es-MX" sz="1200">
                        <a:latin typeface="Times New Roman"/>
                        <a:ea typeface="Times New Roman"/>
                        <a:cs typeface="Times New Roman"/>
                      </a:endParaRPr>
                    </a:p>
                  </a:txBody>
                  <a:tcPr marL="59055" marR="59055" marT="0" marB="0" anchor="ctr"/>
                </a:tc>
              </a:tr>
              <a:tr h="370840">
                <a:tc>
                  <a:txBody>
                    <a:bodyPr/>
                    <a:lstStyle/>
                    <a:p>
                      <a:pPr>
                        <a:lnSpc>
                          <a:spcPct val="200000"/>
                        </a:lnSpc>
                        <a:spcAft>
                          <a:spcPts val="0"/>
                        </a:spcAft>
                      </a:pPr>
                      <a:r>
                        <a:rPr lang="es-ES" sz="1200" dirty="0"/>
                        <a:t>Complicaciones</a:t>
                      </a:r>
                      <a:endParaRPr lang="es-MX" sz="1200" dirty="0"/>
                    </a:p>
                    <a:p>
                      <a:pPr>
                        <a:lnSpc>
                          <a:spcPct val="200000"/>
                        </a:lnSpc>
                        <a:spcAft>
                          <a:spcPts val="0"/>
                        </a:spcAft>
                      </a:pPr>
                      <a:r>
                        <a:rPr lang="es-ES" sz="1200" dirty="0"/>
                        <a:t>Postoperatorias</a:t>
                      </a:r>
                      <a:endParaRPr lang="es-MX" sz="1200" dirty="0">
                        <a:latin typeface="Times New Roman"/>
                        <a:ea typeface="Times New Roman"/>
                        <a:cs typeface="Times New Roman"/>
                      </a:endParaRPr>
                    </a:p>
                  </a:txBody>
                  <a:tcPr marL="59055" marR="59055" marT="0" marB="0"/>
                </a:tc>
                <a:tc>
                  <a:txBody>
                    <a:bodyPr/>
                    <a:lstStyle/>
                    <a:p>
                      <a:pPr algn="ctr">
                        <a:lnSpc>
                          <a:spcPct val="200000"/>
                        </a:lnSpc>
                        <a:spcAft>
                          <a:spcPts val="0"/>
                        </a:spcAft>
                      </a:pPr>
                      <a:r>
                        <a:rPr lang="es-ES" sz="1200" dirty="0"/>
                        <a:t>0</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a:t>.0%</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a:t>4</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a:t>1.7%</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a:t>4</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a:t>1.9%</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a:t>.290</a:t>
                      </a:r>
                      <a:endParaRPr lang="es-MX" sz="1200" dirty="0">
                        <a:latin typeface="Times New Roman"/>
                        <a:ea typeface="Times New Roman"/>
                        <a:cs typeface="Times New Roman"/>
                      </a:endParaRPr>
                    </a:p>
                  </a:txBody>
                  <a:tcPr marL="59055" marR="59055" marT="0" marB="0" anchor="ctr"/>
                </a:tc>
              </a:tr>
              <a:tr h="370840">
                <a:tc>
                  <a:txBody>
                    <a:bodyPr/>
                    <a:lstStyle/>
                    <a:p>
                      <a:pPr>
                        <a:lnSpc>
                          <a:spcPct val="200000"/>
                        </a:lnSpc>
                        <a:spcAft>
                          <a:spcPts val="0"/>
                        </a:spcAft>
                      </a:pPr>
                      <a:r>
                        <a:rPr lang="es-ES" sz="1200" b="1" u="sng" dirty="0" err="1"/>
                        <a:t>Macrosomía</a:t>
                      </a:r>
                      <a:r>
                        <a:rPr lang="es-ES" sz="1200" b="1" u="sng" dirty="0"/>
                        <a:t> Fetal</a:t>
                      </a:r>
                      <a:endParaRPr lang="es-MX" sz="1200" b="1" u="sng" dirty="0">
                        <a:latin typeface="Times New Roman"/>
                        <a:ea typeface="Times New Roman"/>
                        <a:cs typeface="Times New Roman"/>
                      </a:endParaRPr>
                    </a:p>
                  </a:txBody>
                  <a:tcPr marL="59055" marR="59055" marT="0" marB="0"/>
                </a:tc>
                <a:tc>
                  <a:txBody>
                    <a:bodyPr/>
                    <a:lstStyle/>
                    <a:p>
                      <a:pPr algn="ctr">
                        <a:lnSpc>
                          <a:spcPct val="200000"/>
                        </a:lnSpc>
                        <a:spcAft>
                          <a:spcPts val="0"/>
                        </a:spcAft>
                      </a:pPr>
                      <a:r>
                        <a:rPr lang="es-ES" sz="1200"/>
                        <a:t>1</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a:t>.7%</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a:t>7</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2.9%</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18</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8.6%</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a:t>.001</a:t>
                      </a:r>
                      <a:endParaRPr lang="es-MX" sz="1200" dirty="0">
                        <a:latin typeface="Times New Roman"/>
                        <a:ea typeface="Times New Roman"/>
                        <a:cs typeface="Times New Roman"/>
                      </a:endParaRPr>
                    </a:p>
                  </a:txBody>
                  <a:tcPr marL="59055" marR="59055" marT="0" marB="0" anchor="ctr"/>
                </a:tc>
              </a:tr>
              <a:tr h="370840">
                <a:tc>
                  <a:txBody>
                    <a:bodyPr/>
                    <a:lstStyle/>
                    <a:p>
                      <a:pPr>
                        <a:lnSpc>
                          <a:spcPct val="200000"/>
                        </a:lnSpc>
                        <a:spcAft>
                          <a:spcPts val="0"/>
                        </a:spcAft>
                      </a:pPr>
                      <a:r>
                        <a:rPr lang="es-ES" sz="1200"/>
                        <a:t>Bajo Peso al Nacer</a:t>
                      </a:r>
                      <a:endParaRPr lang="es-MX" sz="1200">
                        <a:latin typeface="Times New Roman"/>
                        <a:ea typeface="Times New Roman"/>
                        <a:cs typeface="Times New Roman"/>
                      </a:endParaRPr>
                    </a:p>
                  </a:txBody>
                  <a:tcPr marL="59055" marR="59055" marT="0" marB="0"/>
                </a:tc>
                <a:tc>
                  <a:txBody>
                    <a:bodyPr/>
                    <a:lstStyle/>
                    <a:p>
                      <a:pPr algn="ctr">
                        <a:lnSpc>
                          <a:spcPct val="200000"/>
                        </a:lnSpc>
                        <a:spcAft>
                          <a:spcPts val="0"/>
                        </a:spcAft>
                      </a:pPr>
                      <a:r>
                        <a:rPr lang="es-ES" sz="1200"/>
                        <a:t>4</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2.7%</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4</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1.7%</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a:t>6</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a:t>2.9%</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a:t>.739</a:t>
                      </a:r>
                      <a:endParaRPr lang="es-MX" sz="1200" dirty="0">
                        <a:latin typeface="Times New Roman"/>
                        <a:ea typeface="Times New Roman"/>
                        <a:cs typeface="Times New Roman"/>
                      </a:endParaRPr>
                    </a:p>
                  </a:txBody>
                  <a:tcPr marL="59055" marR="59055" marT="0" marB="0" anchor="ctr"/>
                </a:tc>
              </a:tr>
            </a:tbl>
          </a:graphicData>
        </a:graphic>
      </p:graphicFrame>
      <p:sp>
        <p:nvSpPr>
          <p:cNvPr id="3" name="2 Título"/>
          <p:cNvSpPr>
            <a:spLocks noGrp="1"/>
          </p:cNvSpPr>
          <p:nvPr>
            <p:ph type="title"/>
          </p:nvPr>
        </p:nvSpPr>
        <p:spPr>
          <a:xfrm>
            <a:off x="457200" y="274638"/>
            <a:ext cx="8229600" cy="706090"/>
          </a:xfrm>
        </p:spPr>
        <p:txBody>
          <a:bodyPr>
            <a:normAutofit fontScale="90000"/>
          </a:bodyPr>
          <a:lstStyle/>
          <a:p>
            <a:pPr algn="ctr"/>
            <a:r>
              <a:rPr lang="es-MX" dirty="0" smtClean="0">
                <a:solidFill>
                  <a:schemeClr val="tx1"/>
                </a:solidFill>
                <a:effectLst/>
              </a:rPr>
              <a:t>Resultado</a:t>
            </a:r>
            <a:endParaRPr lang="es-MX" dirty="0">
              <a:solidFill>
                <a:schemeClr val="tx1"/>
              </a:solidFill>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95536" y="2780928"/>
          <a:ext cx="8229600" cy="1854200"/>
        </p:xfrm>
        <a:graphic>
          <a:graphicData uri="http://schemas.openxmlformats.org/drawingml/2006/table">
            <a:tbl>
              <a:tblPr firstRow="1" bandRow="1">
                <a:tableStyleId>{F2DE63D5-997A-4646-A377-4702673A728D}</a:tableStyleId>
              </a:tblPr>
              <a:tblGrid>
                <a:gridCol w="914400"/>
                <a:gridCol w="914400"/>
                <a:gridCol w="914400"/>
                <a:gridCol w="914400"/>
                <a:gridCol w="914400"/>
                <a:gridCol w="914400"/>
                <a:gridCol w="914400"/>
                <a:gridCol w="914400"/>
                <a:gridCol w="914400"/>
              </a:tblGrid>
              <a:tr h="370840">
                <a:tc>
                  <a:txBody>
                    <a:bodyPr/>
                    <a:lstStyle/>
                    <a:p>
                      <a:pPr>
                        <a:lnSpc>
                          <a:spcPct val="200000"/>
                        </a:lnSpc>
                        <a:spcAft>
                          <a:spcPts val="0"/>
                        </a:spcAft>
                      </a:pPr>
                      <a:endParaRPr lang="es-ES" sz="1200" dirty="0">
                        <a:solidFill>
                          <a:srgbClr val="000000"/>
                        </a:solidFill>
                        <a:latin typeface="Arial"/>
                        <a:ea typeface="Times New Roman"/>
                        <a:cs typeface="Times New Roman"/>
                      </a:endParaRPr>
                    </a:p>
                  </a:txBody>
                  <a:tcPr marL="59055" marR="59055" marT="0" marB="0" anchor="b"/>
                </a:tc>
                <a:tc gridSpan="8">
                  <a:txBody>
                    <a:bodyPr/>
                    <a:lstStyle/>
                    <a:p>
                      <a:pPr algn="ctr">
                        <a:lnSpc>
                          <a:spcPct val="200000"/>
                        </a:lnSpc>
                        <a:spcAft>
                          <a:spcPts val="0"/>
                        </a:spcAft>
                      </a:pPr>
                      <a:r>
                        <a:rPr lang="es-ES" sz="1200" dirty="0">
                          <a:solidFill>
                            <a:srgbClr val="000000"/>
                          </a:solidFill>
                          <a:latin typeface="Arial"/>
                          <a:ea typeface="Times New Roman"/>
                          <a:cs typeface="Times New Roman"/>
                        </a:rPr>
                        <a:t>IMC2</a:t>
                      </a:r>
                      <a:endParaRPr lang="es-MX" sz="1200" dirty="0">
                        <a:latin typeface="Times New Roman"/>
                        <a:ea typeface="Times New Roman"/>
                        <a:cs typeface="Times New Roman"/>
                      </a:endParaRPr>
                    </a:p>
                  </a:txBody>
                  <a:tcPr marL="59055" marR="59055" marT="0" marB="0" anchor="b"/>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370840">
                <a:tc>
                  <a:txBody>
                    <a:bodyPr/>
                    <a:lstStyle/>
                    <a:p>
                      <a:pPr>
                        <a:lnSpc>
                          <a:spcPct val="200000"/>
                        </a:lnSpc>
                        <a:spcAft>
                          <a:spcPts val="0"/>
                        </a:spcAft>
                      </a:pPr>
                      <a:r>
                        <a:rPr lang="es-ES" sz="1200">
                          <a:solidFill>
                            <a:srgbClr val="000000"/>
                          </a:solidFill>
                          <a:latin typeface="Arial"/>
                          <a:ea typeface="Times New Roman"/>
                          <a:cs typeface="Times New Roman"/>
                        </a:rPr>
                        <a:t> </a:t>
                      </a:r>
                      <a:endParaRPr lang="es-MX" sz="1200">
                        <a:latin typeface="Times New Roman"/>
                        <a:ea typeface="Times New Roman"/>
                        <a:cs typeface="Times New Roman"/>
                      </a:endParaRPr>
                    </a:p>
                  </a:txBody>
                  <a:tcPr marL="59055" marR="59055" marT="0" marB="0" anchor="b"/>
                </a:tc>
                <a:tc gridSpan="2">
                  <a:txBody>
                    <a:bodyPr/>
                    <a:lstStyle/>
                    <a:p>
                      <a:pPr algn="ctr">
                        <a:lnSpc>
                          <a:spcPct val="200000"/>
                        </a:lnSpc>
                        <a:spcAft>
                          <a:spcPts val="0"/>
                        </a:spcAft>
                      </a:pPr>
                      <a:r>
                        <a:rPr lang="es-ES" sz="1200">
                          <a:solidFill>
                            <a:srgbClr val="000000"/>
                          </a:solidFill>
                          <a:latin typeface="Arial"/>
                          <a:ea typeface="Times New Roman"/>
                          <a:cs typeface="Times New Roman"/>
                        </a:rPr>
                        <a:t>Normal (18.5-25)</a:t>
                      </a:r>
                      <a:endParaRPr lang="es-MX" sz="1200">
                        <a:latin typeface="Times New Roman"/>
                        <a:ea typeface="Times New Roman"/>
                        <a:cs typeface="Times New Roman"/>
                      </a:endParaRPr>
                    </a:p>
                  </a:txBody>
                  <a:tcPr marL="59055" marR="59055" marT="0" marB="0" anchor="b"/>
                </a:tc>
                <a:tc hMerge="1">
                  <a:txBody>
                    <a:bodyPr/>
                    <a:lstStyle/>
                    <a:p>
                      <a:endParaRPr lang="es-MX"/>
                    </a:p>
                  </a:txBody>
                  <a:tcPr/>
                </a:tc>
                <a:tc gridSpan="2">
                  <a:txBody>
                    <a:bodyPr/>
                    <a:lstStyle/>
                    <a:p>
                      <a:pPr algn="ctr">
                        <a:lnSpc>
                          <a:spcPct val="200000"/>
                        </a:lnSpc>
                        <a:spcAft>
                          <a:spcPts val="0"/>
                        </a:spcAft>
                      </a:pPr>
                      <a:r>
                        <a:rPr lang="es-ES" sz="1100">
                          <a:solidFill>
                            <a:srgbClr val="000000"/>
                          </a:solidFill>
                          <a:latin typeface="Arial"/>
                          <a:ea typeface="Times New Roman"/>
                          <a:cs typeface="Times New Roman"/>
                        </a:rPr>
                        <a:t>Sobrepeso (26-30)</a:t>
                      </a:r>
                      <a:endParaRPr lang="es-MX" sz="1200">
                        <a:latin typeface="Times New Roman"/>
                        <a:ea typeface="Times New Roman"/>
                        <a:cs typeface="Times New Roman"/>
                      </a:endParaRPr>
                    </a:p>
                  </a:txBody>
                  <a:tcPr marL="59055" marR="59055" marT="0" marB="0" anchor="b"/>
                </a:tc>
                <a:tc hMerge="1">
                  <a:txBody>
                    <a:bodyPr/>
                    <a:lstStyle/>
                    <a:p>
                      <a:endParaRPr lang="es-MX"/>
                    </a:p>
                  </a:txBody>
                  <a:tcPr/>
                </a:tc>
                <a:tc gridSpan="2">
                  <a:txBody>
                    <a:bodyPr/>
                    <a:lstStyle/>
                    <a:p>
                      <a:pPr algn="ctr">
                        <a:lnSpc>
                          <a:spcPct val="200000"/>
                        </a:lnSpc>
                        <a:spcAft>
                          <a:spcPts val="0"/>
                        </a:spcAft>
                      </a:pPr>
                      <a:r>
                        <a:rPr lang="es-ES" sz="1200">
                          <a:solidFill>
                            <a:srgbClr val="000000"/>
                          </a:solidFill>
                          <a:latin typeface="Arial"/>
                          <a:ea typeface="Times New Roman"/>
                          <a:cs typeface="Times New Roman"/>
                        </a:rPr>
                        <a:t>Obesidad (31)</a:t>
                      </a:r>
                      <a:endParaRPr lang="es-MX" sz="1200">
                        <a:latin typeface="Times New Roman"/>
                        <a:ea typeface="Times New Roman"/>
                        <a:cs typeface="Times New Roman"/>
                      </a:endParaRPr>
                    </a:p>
                  </a:txBody>
                  <a:tcPr marL="59055" marR="59055" marT="0" marB="0" anchor="b"/>
                </a:tc>
                <a:tc hMerge="1">
                  <a:txBody>
                    <a:bodyPr/>
                    <a:lstStyle/>
                    <a:p>
                      <a:endParaRPr lang="es-MX"/>
                    </a:p>
                  </a:txBody>
                  <a:tcPr/>
                </a:tc>
                <a:tc gridSpan="2">
                  <a:txBody>
                    <a:bodyPr/>
                    <a:lstStyle/>
                    <a:p>
                      <a:pPr algn="ctr">
                        <a:lnSpc>
                          <a:spcPct val="200000"/>
                        </a:lnSpc>
                        <a:spcAft>
                          <a:spcPts val="0"/>
                        </a:spcAft>
                      </a:pPr>
                      <a:r>
                        <a:rPr lang="es-ES" sz="1200">
                          <a:solidFill>
                            <a:srgbClr val="000000"/>
                          </a:solidFill>
                          <a:latin typeface="Arial"/>
                          <a:ea typeface="Times New Roman"/>
                          <a:cs typeface="Times New Roman"/>
                        </a:rPr>
                        <a:t>Total</a:t>
                      </a:r>
                      <a:endParaRPr lang="es-MX" sz="1200">
                        <a:latin typeface="Times New Roman"/>
                        <a:ea typeface="Times New Roman"/>
                        <a:cs typeface="Times New Roman"/>
                      </a:endParaRPr>
                    </a:p>
                  </a:txBody>
                  <a:tcPr marL="59055" marR="59055" marT="0" marB="0" anchor="b"/>
                </a:tc>
                <a:tc hMerge="1">
                  <a:txBody>
                    <a:bodyPr/>
                    <a:lstStyle/>
                    <a:p>
                      <a:endParaRPr lang="es-MX"/>
                    </a:p>
                  </a:txBody>
                  <a:tcPr/>
                </a:tc>
              </a:tr>
              <a:tr h="370840">
                <a:tc>
                  <a:txBody>
                    <a:bodyPr/>
                    <a:lstStyle/>
                    <a:p>
                      <a:pPr>
                        <a:lnSpc>
                          <a:spcPct val="200000"/>
                        </a:lnSpc>
                        <a:spcAft>
                          <a:spcPts val="0"/>
                        </a:spcAft>
                      </a:pPr>
                      <a:r>
                        <a:rPr lang="es-ES" sz="1200">
                          <a:solidFill>
                            <a:srgbClr val="000000"/>
                          </a:solidFill>
                          <a:latin typeface="Arial"/>
                          <a:ea typeface="Times New Roman"/>
                          <a:cs typeface="Times New Roman"/>
                        </a:rPr>
                        <a:t> </a:t>
                      </a:r>
                      <a:endParaRPr lang="es-MX" sz="1200">
                        <a:latin typeface="Times New Roman"/>
                        <a:ea typeface="Times New Roman"/>
                        <a:cs typeface="Times New Roman"/>
                      </a:endParaRPr>
                    </a:p>
                  </a:txBody>
                  <a:tcPr marL="59055" marR="59055" marT="0" marB="0" anchor="b"/>
                </a:tc>
                <a:tc>
                  <a:txBody>
                    <a:bodyPr/>
                    <a:lstStyle/>
                    <a:p>
                      <a:pPr algn="ctr">
                        <a:lnSpc>
                          <a:spcPct val="200000"/>
                        </a:lnSpc>
                        <a:spcAft>
                          <a:spcPts val="0"/>
                        </a:spcAft>
                      </a:pPr>
                      <a:r>
                        <a:rPr lang="es-ES" sz="1200" dirty="0">
                          <a:solidFill>
                            <a:srgbClr val="000000"/>
                          </a:solidFill>
                          <a:latin typeface="Arial"/>
                          <a:ea typeface="Times New Roman"/>
                          <a:cs typeface="Times New Roman"/>
                        </a:rPr>
                        <a:t>Media</a:t>
                      </a:r>
                      <a:endParaRPr lang="es-MX" sz="1200" dirty="0">
                        <a:latin typeface="Times New Roman"/>
                        <a:ea typeface="Times New Roman"/>
                        <a:cs typeface="Times New Roman"/>
                      </a:endParaRPr>
                    </a:p>
                  </a:txBody>
                  <a:tcPr marL="59055" marR="59055" marT="0" marB="0" anchor="b"/>
                </a:tc>
                <a:tc>
                  <a:txBody>
                    <a:bodyPr/>
                    <a:lstStyle/>
                    <a:p>
                      <a:pPr algn="ctr">
                        <a:lnSpc>
                          <a:spcPct val="200000"/>
                        </a:lnSpc>
                        <a:spcAft>
                          <a:spcPts val="0"/>
                        </a:spcAft>
                      </a:pPr>
                      <a:r>
                        <a:rPr lang="es-ES" sz="1200">
                          <a:solidFill>
                            <a:srgbClr val="000000"/>
                          </a:solidFill>
                          <a:latin typeface="Arial"/>
                          <a:ea typeface="Times New Roman"/>
                          <a:cs typeface="Times New Roman"/>
                        </a:rPr>
                        <a:t>Desv. típ.</a:t>
                      </a:r>
                      <a:endParaRPr lang="es-MX" sz="1200">
                        <a:latin typeface="Times New Roman"/>
                        <a:ea typeface="Times New Roman"/>
                        <a:cs typeface="Times New Roman"/>
                      </a:endParaRPr>
                    </a:p>
                  </a:txBody>
                  <a:tcPr marL="59055" marR="59055" marT="0" marB="0" anchor="b"/>
                </a:tc>
                <a:tc>
                  <a:txBody>
                    <a:bodyPr/>
                    <a:lstStyle/>
                    <a:p>
                      <a:pPr algn="ctr">
                        <a:lnSpc>
                          <a:spcPct val="200000"/>
                        </a:lnSpc>
                        <a:spcAft>
                          <a:spcPts val="0"/>
                        </a:spcAft>
                      </a:pPr>
                      <a:r>
                        <a:rPr lang="es-ES" sz="1200">
                          <a:solidFill>
                            <a:srgbClr val="000000"/>
                          </a:solidFill>
                          <a:latin typeface="Arial"/>
                          <a:ea typeface="Times New Roman"/>
                          <a:cs typeface="Times New Roman"/>
                        </a:rPr>
                        <a:t>Media</a:t>
                      </a:r>
                      <a:endParaRPr lang="es-MX" sz="1200">
                        <a:latin typeface="Times New Roman"/>
                        <a:ea typeface="Times New Roman"/>
                        <a:cs typeface="Times New Roman"/>
                      </a:endParaRPr>
                    </a:p>
                  </a:txBody>
                  <a:tcPr marL="59055" marR="59055" marT="0" marB="0" anchor="b"/>
                </a:tc>
                <a:tc>
                  <a:txBody>
                    <a:bodyPr/>
                    <a:lstStyle/>
                    <a:p>
                      <a:pPr algn="ctr">
                        <a:lnSpc>
                          <a:spcPct val="200000"/>
                        </a:lnSpc>
                        <a:spcAft>
                          <a:spcPts val="0"/>
                        </a:spcAft>
                      </a:pPr>
                      <a:r>
                        <a:rPr lang="es-ES" sz="1200">
                          <a:solidFill>
                            <a:srgbClr val="000000"/>
                          </a:solidFill>
                          <a:latin typeface="Arial"/>
                          <a:ea typeface="Times New Roman"/>
                          <a:cs typeface="Times New Roman"/>
                        </a:rPr>
                        <a:t>Desv. típ.</a:t>
                      </a:r>
                      <a:endParaRPr lang="es-MX" sz="1200">
                        <a:latin typeface="Times New Roman"/>
                        <a:ea typeface="Times New Roman"/>
                        <a:cs typeface="Times New Roman"/>
                      </a:endParaRPr>
                    </a:p>
                  </a:txBody>
                  <a:tcPr marL="59055" marR="59055" marT="0" marB="0" anchor="b"/>
                </a:tc>
                <a:tc>
                  <a:txBody>
                    <a:bodyPr/>
                    <a:lstStyle/>
                    <a:p>
                      <a:pPr algn="ctr">
                        <a:lnSpc>
                          <a:spcPct val="200000"/>
                        </a:lnSpc>
                        <a:spcAft>
                          <a:spcPts val="0"/>
                        </a:spcAft>
                      </a:pPr>
                      <a:r>
                        <a:rPr lang="es-ES" sz="1200">
                          <a:solidFill>
                            <a:srgbClr val="000000"/>
                          </a:solidFill>
                          <a:latin typeface="Arial"/>
                          <a:ea typeface="Times New Roman"/>
                          <a:cs typeface="Times New Roman"/>
                        </a:rPr>
                        <a:t>Media</a:t>
                      </a:r>
                      <a:endParaRPr lang="es-MX" sz="1200">
                        <a:latin typeface="Times New Roman"/>
                        <a:ea typeface="Times New Roman"/>
                        <a:cs typeface="Times New Roman"/>
                      </a:endParaRPr>
                    </a:p>
                  </a:txBody>
                  <a:tcPr marL="59055" marR="59055" marT="0" marB="0" anchor="b"/>
                </a:tc>
                <a:tc>
                  <a:txBody>
                    <a:bodyPr/>
                    <a:lstStyle/>
                    <a:p>
                      <a:pPr algn="ctr">
                        <a:lnSpc>
                          <a:spcPct val="200000"/>
                        </a:lnSpc>
                        <a:spcAft>
                          <a:spcPts val="0"/>
                        </a:spcAft>
                      </a:pPr>
                      <a:r>
                        <a:rPr lang="es-ES" sz="1200">
                          <a:solidFill>
                            <a:srgbClr val="000000"/>
                          </a:solidFill>
                          <a:latin typeface="Arial"/>
                          <a:ea typeface="Times New Roman"/>
                          <a:cs typeface="Times New Roman"/>
                        </a:rPr>
                        <a:t>Desv. típ.</a:t>
                      </a:r>
                      <a:endParaRPr lang="es-MX" sz="1200">
                        <a:latin typeface="Times New Roman"/>
                        <a:ea typeface="Times New Roman"/>
                        <a:cs typeface="Times New Roman"/>
                      </a:endParaRPr>
                    </a:p>
                  </a:txBody>
                  <a:tcPr marL="59055" marR="59055" marT="0" marB="0" anchor="b"/>
                </a:tc>
                <a:tc>
                  <a:txBody>
                    <a:bodyPr/>
                    <a:lstStyle/>
                    <a:p>
                      <a:pPr algn="ctr">
                        <a:lnSpc>
                          <a:spcPct val="200000"/>
                        </a:lnSpc>
                        <a:spcAft>
                          <a:spcPts val="0"/>
                        </a:spcAft>
                      </a:pPr>
                      <a:r>
                        <a:rPr lang="es-ES" sz="1200">
                          <a:solidFill>
                            <a:srgbClr val="000000"/>
                          </a:solidFill>
                          <a:latin typeface="Arial"/>
                          <a:ea typeface="Times New Roman"/>
                          <a:cs typeface="Times New Roman"/>
                        </a:rPr>
                        <a:t>Media</a:t>
                      </a:r>
                      <a:endParaRPr lang="es-MX" sz="1200">
                        <a:latin typeface="Times New Roman"/>
                        <a:ea typeface="Times New Roman"/>
                        <a:cs typeface="Times New Roman"/>
                      </a:endParaRPr>
                    </a:p>
                  </a:txBody>
                  <a:tcPr marL="59055" marR="59055" marT="0" marB="0" anchor="b"/>
                </a:tc>
                <a:tc>
                  <a:txBody>
                    <a:bodyPr/>
                    <a:lstStyle/>
                    <a:p>
                      <a:pPr algn="ctr">
                        <a:lnSpc>
                          <a:spcPct val="200000"/>
                        </a:lnSpc>
                        <a:spcAft>
                          <a:spcPts val="0"/>
                        </a:spcAft>
                      </a:pPr>
                      <a:r>
                        <a:rPr lang="es-ES" sz="1200">
                          <a:solidFill>
                            <a:srgbClr val="000000"/>
                          </a:solidFill>
                          <a:latin typeface="Arial"/>
                          <a:ea typeface="Times New Roman"/>
                          <a:cs typeface="Times New Roman"/>
                        </a:rPr>
                        <a:t>Desv. típ.</a:t>
                      </a:r>
                      <a:endParaRPr lang="es-MX" sz="1200">
                        <a:latin typeface="Times New Roman"/>
                        <a:ea typeface="Times New Roman"/>
                        <a:cs typeface="Times New Roman"/>
                      </a:endParaRPr>
                    </a:p>
                  </a:txBody>
                  <a:tcPr marL="59055" marR="59055" marT="0" marB="0" anchor="b"/>
                </a:tc>
              </a:tr>
              <a:tr h="370840">
                <a:tc>
                  <a:txBody>
                    <a:bodyPr/>
                    <a:lstStyle/>
                    <a:p>
                      <a:pPr>
                        <a:lnSpc>
                          <a:spcPct val="200000"/>
                        </a:lnSpc>
                        <a:spcAft>
                          <a:spcPts val="0"/>
                        </a:spcAft>
                      </a:pPr>
                      <a:r>
                        <a:rPr lang="es-ES" sz="1200">
                          <a:solidFill>
                            <a:srgbClr val="000000"/>
                          </a:solidFill>
                          <a:latin typeface="Arial"/>
                          <a:ea typeface="Times New Roman"/>
                          <a:cs typeface="Times New Roman"/>
                        </a:rPr>
                        <a:t>Apgar 1</a:t>
                      </a:r>
                      <a:endParaRPr lang="es-MX" sz="1200">
                        <a:latin typeface="Times New Roman"/>
                        <a:ea typeface="Times New Roman"/>
                        <a:cs typeface="Times New Roman"/>
                      </a:endParaRPr>
                    </a:p>
                  </a:txBody>
                  <a:tcPr marL="59055" marR="59055" marT="0" marB="0"/>
                </a:tc>
                <a:tc>
                  <a:txBody>
                    <a:bodyPr/>
                    <a:lstStyle/>
                    <a:p>
                      <a:pPr algn="ctr">
                        <a:lnSpc>
                          <a:spcPct val="200000"/>
                        </a:lnSpc>
                        <a:spcAft>
                          <a:spcPts val="0"/>
                        </a:spcAft>
                      </a:pPr>
                      <a:r>
                        <a:rPr lang="es-ES" sz="1200" dirty="0">
                          <a:solidFill>
                            <a:srgbClr val="000000"/>
                          </a:solidFill>
                          <a:latin typeface="Arial"/>
                          <a:ea typeface="Times New Roman"/>
                          <a:cs typeface="Times New Roman"/>
                        </a:rPr>
                        <a:t>7.90</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a:solidFill>
                            <a:srgbClr val="000000"/>
                          </a:solidFill>
                          <a:latin typeface="Arial"/>
                          <a:ea typeface="Times New Roman"/>
                          <a:cs typeface="Times New Roman"/>
                        </a:rPr>
                        <a:t>.718</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solidFill>
                            <a:srgbClr val="000000"/>
                          </a:solidFill>
                          <a:latin typeface="Arial"/>
                          <a:ea typeface="Times New Roman"/>
                          <a:cs typeface="Times New Roman"/>
                        </a:rPr>
                        <a:t>7.98</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solidFill>
                            <a:srgbClr val="000000"/>
                          </a:solidFill>
                          <a:latin typeface="Arial"/>
                          <a:ea typeface="Times New Roman"/>
                          <a:cs typeface="Times New Roman"/>
                        </a:rPr>
                        <a:t>.214</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solidFill>
                            <a:srgbClr val="000000"/>
                          </a:solidFill>
                          <a:latin typeface="Arial"/>
                          <a:ea typeface="Times New Roman"/>
                          <a:cs typeface="Times New Roman"/>
                        </a:rPr>
                        <a:t>7.95</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solidFill>
                            <a:srgbClr val="000000"/>
                          </a:solidFill>
                          <a:latin typeface="Arial"/>
                          <a:ea typeface="Times New Roman"/>
                          <a:cs typeface="Times New Roman"/>
                        </a:rPr>
                        <a:t>.401</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solidFill>
                            <a:srgbClr val="000000"/>
                          </a:solidFill>
                          <a:latin typeface="Arial"/>
                          <a:ea typeface="Times New Roman"/>
                          <a:cs typeface="Times New Roman"/>
                        </a:rPr>
                        <a:t>7.95</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solidFill>
                            <a:srgbClr val="000000"/>
                          </a:solidFill>
                          <a:latin typeface="Arial"/>
                          <a:ea typeface="Times New Roman"/>
                          <a:cs typeface="Times New Roman"/>
                        </a:rPr>
                        <a:t>.449</a:t>
                      </a:r>
                      <a:endParaRPr lang="es-MX" sz="1200">
                        <a:latin typeface="Times New Roman"/>
                        <a:ea typeface="Times New Roman"/>
                        <a:cs typeface="Times New Roman"/>
                      </a:endParaRPr>
                    </a:p>
                  </a:txBody>
                  <a:tcPr marL="59055" marR="59055" marT="0" marB="0" anchor="ctr"/>
                </a:tc>
              </a:tr>
              <a:tr h="370840">
                <a:tc>
                  <a:txBody>
                    <a:bodyPr/>
                    <a:lstStyle/>
                    <a:p>
                      <a:pPr>
                        <a:lnSpc>
                          <a:spcPct val="200000"/>
                        </a:lnSpc>
                        <a:spcAft>
                          <a:spcPts val="0"/>
                        </a:spcAft>
                      </a:pPr>
                      <a:r>
                        <a:rPr lang="es-ES" sz="1200">
                          <a:solidFill>
                            <a:srgbClr val="000000"/>
                          </a:solidFill>
                          <a:latin typeface="Arial"/>
                          <a:ea typeface="Times New Roman"/>
                          <a:cs typeface="Times New Roman"/>
                        </a:rPr>
                        <a:t>Apgar 5</a:t>
                      </a:r>
                      <a:endParaRPr lang="es-MX" sz="1200">
                        <a:latin typeface="Times New Roman"/>
                        <a:ea typeface="Times New Roman"/>
                        <a:cs typeface="Times New Roman"/>
                      </a:endParaRPr>
                    </a:p>
                  </a:txBody>
                  <a:tcPr marL="59055" marR="59055" marT="0" marB="0"/>
                </a:tc>
                <a:tc>
                  <a:txBody>
                    <a:bodyPr/>
                    <a:lstStyle/>
                    <a:p>
                      <a:pPr algn="ctr">
                        <a:lnSpc>
                          <a:spcPct val="200000"/>
                        </a:lnSpc>
                        <a:spcAft>
                          <a:spcPts val="0"/>
                        </a:spcAft>
                      </a:pPr>
                      <a:r>
                        <a:rPr lang="es-ES" sz="1200" dirty="0">
                          <a:solidFill>
                            <a:srgbClr val="000000"/>
                          </a:solidFill>
                          <a:latin typeface="Arial"/>
                          <a:ea typeface="Times New Roman"/>
                          <a:cs typeface="Times New Roman"/>
                        </a:rPr>
                        <a:t>8.91</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a:solidFill>
                            <a:srgbClr val="000000"/>
                          </a:solidFill>
                          <a:latin typeface="Arial"/>
                          <a:ea typeface="Times New Roman"/>
                          <a:cs typeface="Times New Roman"/>
                        </a:rPr>
                        <a:t>.769</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a:solidFill>
                            <a:srgbClr val="000000"/>
                          </a:solidFill>
                          <a:latin typeface="Arial"/>
                          <a:ea typeface="Times New Roman"/>
                          <a:cs typeface="Times New Roman"/>
                        </a:rPr>
                        <a:t>8.99</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a:solidFill>
                            <a:srgbClr val="000000"/>
                          </a:solidFill>
                          <a:latin typeface="Arial"/>
                          <a:ea typeface="Times New Roman"/>
                          <a:cs typeface="Times New Roman"/>
                        </a:rPr>
                        <a:t>.183</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a:solidFill>
                            <a:srgbClr val="000000"/>
                          </a:solidFill>
                          <a:latin typeface="Arial"/>
                          <a:ea typeface="Times New Roman"/>
                          <a:cs typeface="Times New Roman"/>
                        </a:rPr>
                        <a:t>9.00</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a:solidFill>
                            <a:srgbClr val="000000"/>
                          </a:solidFill>
                          <a:latin typeface="Arial"/>
                          <a:ea typeface="Times New Roman"/>
                          <a:cs typeface="Times New Roman"/>
                        </a:rPr>
                        <a:t>.230</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a:solidFill>
                            <a:srgbClr val="000000"/>
                          </a:solidFill>
                          <a:latin typeface="Arial"/>
                          <a:ea typeface="Times New Roman"/>
                          <a:cs typeface="Times New Roman"/>
                        </a:rPr>
                        <a:t>8.97</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a:solidFill>
                            <a:srgbClr val="000000"/>
                          </a:solidFill>
                          <a:latin typeface="Arial"/>
                          <a:ea typeface="Times New Roman"/>
                          <a:cs typeface="Times New Roman"/>
                        </a:rPr>
                        <a:t>.422</a:t>
                      </a:r>
                      <a:endParaRPr lang="es-MX" sz="1200" dirty="0">
                        <a:latin typeface="Times New Roman"/>
                        <a:ea typeface="Times New Roman"/>
                        <a:cs typeface="Times New Roman"/>
                      </a:endParaRPr>
                    </a:p>
                  </a:txBody>
                  <a:tcPr marL="59055" marR="59055" marT="0" marB="0" anchor="ctr"/>
                </a:tc>
              </a:tr>
            </a:tbl>
          </a:graphicData>
        </a:graphic>
      </p:graphicFrame>
      <p:sp>
        <p:nvSpPr>
          <p:cNvPr id="3" name="2 Título"/>
          <p:cNvSpPr>
            <a:spLocks noGrp="1"/>
          </p:cNvSpPr>
          <p:nvPr>
            <p:ph type="title"/>
          </p:nvPr>
        </p:nvSpPr>
        <p:spPr/>
        <p:txBody>
          <a:bodyPr/>
          <a:lstStyle/>
          <a:p>
            <a:pPr algn="ctr"/>
            <a:r>
              <a:rPr lang="es-MX" dirty="0" smtClean="0">
                <a:solidFill>
                  <a:schemeClr val="tx1"/>
                </a:solidFill>
                <a:effectLst/>
              </a:rPr>
              <a:t>Resultados</a:t>
            </a:r>
            <a:endParaRPr lang="es-MX" dirty="0">
              <a:solidFill>
                <a:schemeClr val="tx1"/>
              </a:solidFill>
              <a:effectLst/>
            </a:endParaRPr>
          </a:p>
        </p:txBody>
      </p:sp>
      <p:sp>
        <p:nvSpPr>
          <p:cNvPr id="53249" name="Rectangle 1"/>
          <p:cNvSpPr>
            <a:spLocks noChangeArrowheads="1"/>
          </p:cNvSpPr>
          <p:nvPr/>
        </p:nvSpPr>
        <p:spPr bwMode="auto">
          <a:xfrm>
            <a:off x="973098" y="2120171"/>
            <a:ext cx="7197804"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Apgar</a:t>
            </a:r>
            <a:r>
              <a:rPr kumimoji="0" lang="es-E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del recién nacido al minuto y a los 5 minutos en cada grupo de estudio</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Autofit/>
          </a:bodyPr>
          <a:lstStyle/>
          <a:p>
            <a:pPr lvl="0" algn="just">
              <a:lnSpc>
                <a:spcPct val="150000"/>
              </a:lnSpc>
              <a:buNone/>
            </a:pPr>
            <a:r>
              <a:rPr lang="es-ES" sz="1800" dirty="0" smtClean="0"/>
              <a:t>     </a:t>
            </a:r>
            <a:endParaRPr lang="es-ES" sz="1800" dirty="0" smtClean="0"/>
          </a:p>
          <a:p>
            <a:pPr lvl="0" algn="just">
              <a:lnSpc>
                <a:spcPct val="150000"/>
              </a:lnSpc>
            </a:pPr>
            <a:r>
              <a:rPr lang="es-ES" sz="1800" dirty="0" smtClean="0"/>
              <a:t>     </a:t>
            </a:r>
            <a:r>
              <a:rPr lang="es-MX" sz="1800" dirty="0" smtClean="0"/>
              <a:t>La obesidad, incluyendo al sobrepeso, son considerados, como un estado pre-mórbido, es una enfermedad crónica caracterizada por el almacenamiento en exceso de tejido adiposo en el organismo, relacionado con  alteraciones metabólicas, que predisponen a la presentación de trastornos que deterioran el estado de salud, asociada en la mayoría de los casos a patología endócrina, cardiovascular y ortopédica principalmente y relacionada a factores biológicos, socioculturales y psicológicos.</a:t>
            </a:r>
            <a:r>
              <a:rPr lang="es-ES" sz="1800" dirty="0" smtClean="0"/>
              <a:t> </a:t>
            </a:r>
            <a:endParaRPr lang="es-MX" sz="1800" dirty="0" smtClean="0"/>
          </a:p>
        </p:txBody>
      </p:sp>
      <p:sp>
        <p:nvSpPr>
          <p:cNvPr id="3" name="2 Título"/>
          <p:cNvSpPr>
            <a:spLocks noGrp="1"/>
          </p:cNvSpPr>
          <p:nvPr>
            <p:ph type="title"/>
          </p:nvPr>
        </p:nvSpPr>
        <p:spPr>
          <a:xfrm>
            <a:off x="457200" y="274638"/>
            <a:ext cx="8229600" cy="922114"/>
          </a:xfrm>
        </p:spPr>
        <p:txBody>
          <a:bodyPr>
            <a:normAutofit/>
          </a:bodyPr>
          <a:lstStyle/>
          <a:p>
            <a:pPr algn="ctr"/>
            <a:r>
              <a:rPr lang="es-MX" sz="3200" dirty="0" smtClean="0">
                <a:solidFill>
                  <a:schemeClr val="tx1"/>
                </a:solidFill>
                <a:effectLst/>
              </a:rPr>
              <a:t>Marco Teórico</a:t>
            </a:r>
            <a:endParaRPr lang="es-MX" sz="3200" dirty="0">
              <a:solidFill>
                <a:schemeClr val="tx1"/>
              </a:solidFill>
              <a:effectLst/>
            </a:endParaRPr>
          </a:p>
        </p:txBody>
      </p:sp>
      <p:sp>
        <p:nvSpPr>
          <p:cNvPr id="4" name="3 Rectángulo redondeado"/>
          <p:cNvSpPr/>
          <p:nvPr/>
        </p:nvSpPr>
        <p:spPr>
          <a:xfrm>
            <a:off x="2267744" y="6381328"/>
            <a:ext cx="6876256" cy="476672"/>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s-ES" sz="1200" dirty="0" smtClean="0"/>
              <a:t>NORMA Oficial Mexicana NOM-174-SSA1-1998, Para el manejo integral de la obesidad.</a:t>
            </a:r>
            <a:endParaRPr lang="es-MX" sz="1200" dirty="0" smtClean="0">
              <a:solidFill>
                <a:schemeClr val="tx1"/>
              </a:solidFill>
            </a:endParaRPr>
          </a:p>
        </p:txBody>
      </p:sp>
      <p:sp>
        <p:nvSpPr>
          <p:cNvPr id="5124" name="Rectangle 4"/>
          <p:cNvSpPr>
            <a:spLocks noChangeArrowheads="1"/>
          </p:cNvSpPr>
          <p:nvPr/>
        </p:nvSpPr>
        <p:spPr bwMode="auto">
          <a:xfrm>
            <a:off x="0" y="-253916"/>
            <a:ext cx="184731" cy="5078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endParaRPr kumimoji="0" lang="es-MX"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539552" y="0"/>
            <a:ext cx="8229600" cy="1143000"/>
          </a:xfrm>
        </p:spPr>
        <p:txBody>
          <a:bodyPr>
            <a:normAutofit/>
          </a:bodyPr>
          <a:lstStyle/>
          <a:p>
            <a:pPr algn="ctr"/>
            <a:r>
              <a:rPr lang="es-MX" sz="3200" dirty="0" smtClean="0">
                <a:solidFill>
                  <a:schemeClr val="tx1"/>
                </a:solidFill>
                <a:effectLst/>
              </a:rPr>
              <a:t>Resultados</a:t>
            </a:r>
            <a:endParaRPr lang="es-MX" sz="3200" dirty="0">
              <a:solidFill>
                <a:schemeClr val="tx1"/>
              </a:solidFill>
              <a:effectLst/>
            </a:endParaRPr>
          </a:p>
        </p:txBody>
      </p:sp>
      <p:graphicFrame>
        <p:nvGraphicFramePr>
          <p:cNvPr id="6" name="5 Marcador de contenido"/>
          <p:cNvGraphicFramePr>
            <a:graphicFrameLocks noGrp="1"/>
          </p:cNvGraphicFramePr>
          <p:nvPr>
            <p:ph idx="1"/>
          </p:nvPr>
        </p:nvGraphicFramePr>
        <p:xfrm>
          <a:off x="467544" y="1124744"/>
          <a:ext cx="8229600" cy="4775200"/>
        </p:xfrm>
        <a:graphic>
          <a:graphicData uri="http://schemas.openxmlformats.org/drawingml/2006/table">
            <a:tbl>
              <a:tblPr firstRow="1" bandRow="1">
                <a:tableStyleId>{F2DE63D5-997A-4646-A377-4702673A728D}</a:tableStyleId>
              </a:tblPr>
              <a:tblGrid>
                <a:gridCol w="1522512"/>
                <a:gridCol w="534888"/>
                <a:gridCol w="1028700"/>
                <a:gridCol w="1028700"/>
                <a:gridCol w="1028700"/>
                <a:gridCol w="1028700"/>
                <a:gridCol w="1028700"/>
                <a:gridCol w="1028700"/>
              </a:tblGrid>
              <a:tr h="370840">
                <a:tc>
                  <a:txBody>
                    <a:bodyPr/>
                    <a:lstStyle/>
                    <a:p>
                      <a:pPr>
                        <a:lnSpc>
                          <a:spcPct val="200000"/>
                        </a:lnSpc>
                        <a:spcAft>
                          <a:spcPts val="0"/>
                        </a:spcAft>
                      </a:pPr>
                      <a:r>
                        <a:rPr lang="es-ES" sz="1200" dirty="0"/>
                        <a:t> </a:t>
                      </a:r>
                      <a:endParaRPr lang="es-MX" sz="1200" dirty="0">
                        <a:latin typeface="Times New Roman"/>
                        <a:ea typeface="Times New Roman"/>
                        <a:cs typeface="Times New Roman"/>
                      </a:endParaRPr>
                    </a:p>
                  </a:txBody>
                  <a:tcPr marL="59055" marR="59055" marT="0" marB="0" anchor="b"/>
                </a:tc>
                <a:tc gridSpan="2">
                  <a:txBody>
                    <a:bodyPr/>
                    <a:lstStyle/>
                    <a:p>
                      <a:pPr algn="ctr">
                        <a:lnSpc>
                          <a:spcPct val="200000"/>
                        </a:lnSpc>
                        <a:spcAft>
                          <a:spcPts val="0"/>
                        </a:spcAft>
                      </a:pPr>
                      <a:r>
                        <a:rPr lang="es-ES" sz="1200"/>
                        <a:t>Normal (18.5-25)</a:t>
                      </a:r>
                      <a:endParaRPr lang="es-MX" sz="1200">
                        <a:latin typeface="Times New Roman"/>
                        <a:ea typeface="Times New Roman"/>
                        <a:cs typeface="Times New Roman"/>
                      </a:endParaRPr>
                    </a:p>
                  </a:txBody>
                  <a:tcPr marL="59055" marR="59055" marT="0" marB="0" anchor="b"/>
                </a:tc>
                <a:tc hMerge="1">
                  <a:txBody>
                    <a:bodyPr/>
                    <a:lstStyle/>
                    <a:p>
                      <a:endParaRPr lang="es-MX"/>
                    </a:p>
                  </a:txBody>
                  <a:tcPr/>
                </a:tc>
                <a:tc gridSpan="2">
                  <a:txBody>
                    <a:bodyPr/>
                    <a:lstStyle/>
                    <a:p>
                      <a:pPr algn="ctr">
                        <a:lnSpc>
                          <a:spcPct val="200000"/>
                        </a:lnSpc>
                        <a:spcAft>
                          <a:spcPts val="0"/>
                        </a:spcAft>
                      </a:pPr>
                      <a:r>
                        <a:rPr lang="es-ES" sz="1200"/>
                        <a:t>Sobrepeso </a:t>
                      </a:r>
                      <a:endParaRPr lang="es-MX" sz="1200"/>
                    </a:p>
                    <a:p>
                      <a:pPr algn="ctr">
                        <a:lnSpc>
                          <a:spcPct val="200000"/>
                        </a:lnSpc>
                        <a:spcAft>
                          <a:spcPts val="0"/>
                        </a:spcAft>
                      </a:pPr>
                      <a:r>
                        <a:rPr lang="es-ES" sz="1200"/>
                        <a:t>(26-30)</a:t>
                      </a:r>
                      <a:endParaRPr lang="es-MX" sz="1200">
                        <a:latin typeface="Times New Roman"/>
                        <a:ea typeface="Times New Roman"/>
                        <a:cs typeface="Times New Roman"/>
                      </a:endParaRPr>
                    </a:p>
                  </a:txBody>
                  <a:tcPr marL="59055" marR="59055" marT="0" marB="0" anchor="b"/>
                </a:tc>
                <a:tc hMerge="1">
                  <a:txBody>
                    <a:bodyPr/>
                    <a:lstStyle/>
                    <a:p>
                      <a:endParaRPr lang="es-MX"/>
                    </a:p>
                  </a:txBody>
                  <a:tcPr/>
                </a:tc>
                <a:tc gridSpan="2">
                  <a:txBody>
                    <a:bodyPr/>
                    <a:lstStyle/>
                    <a:p>
                      <a:pPr algn="ctr">
                        <a:lnSpc>
                          <a:spcPct val="200000"/>
                        </a:lnSpc>
                        <a:spcAft>
                          <a:spcPts val="0"/>
                        </a:spcAft>
                      </a:pPr>
                      <a:r>
                        <a:rPr lang="es-ES" sz="1200"/>
                        <a:t>Obesidad (31)</a:t>
                      </a:r>
                      <a:endParaRPr lang="es-MX" sz="1200">
                        <a:latin typeface="Times New Roman"/>
                        <a:ea typeface="Times New Roman"/>
                        <a:cs typeface="Times New Roman"/>
                      </a:endParaRPr>
                    </a:p>
                  </a:txBody>
                  <a:tcPr marL="59055" marR="59055" marT="0" marB="0" anchor="b"/>
                </a:tc>
                <a:tc hMerge="1">
                  <a:txBody>
                    <a:bodyPr/>
                    <a:lstStyle/>
                    <a:p>
                      <a:endParaRPr lang="es-MX"/>
                    </a:p>
                  </a:txBody>
                  <a:tcPr/>
                </a:tc>
                <a:tc>
                  <a:txBody>
                    <a:bodyPr/>
                    <a:lstStyle/>
                    <a:p>
                      <a:pPr algn="ctr">
                        <a:lnSpc>
                          <a:spcPct val="200000"/>
                        </a:lnSpc>
                        <a:spcAft>
                          <a:spcPts val="0"/>
                        </a:spcAft>
                      </a:pPr>
                      <a:endParaRPr lang="es-ES" sz="1200">
                        <a:solidFill>
                          <a:srgbClr val="000000"/>
                        </a:solidFill>
                        <a:latin typeface="Arial"/>
                        <a:ea typeface="Times New Roman"/>
                        <a:cs typeface="Times New Roman"/>
                      </a:endParaRPr>
                    </a:p>
                  </a:txBody>
                  <a:tcPr marL="59055" marR="59055" marT="0" marB="0" anchor="b"/>
                </a:tc>
              </a:tr>
              <a:tr h="370840">
                <a:tc>
                  <a:txBody>
                    <a:bodyPr/>
                    <a:lstStyle/>
                    <a:p>
                      <a:pPr>
                        <a:lnSpc>
                          <a:spcPct val="200000"/>
                        </a:lnSpc>
                        <a:spcAft>
                          <a:spcPts val="0"/>
                        </a:spcAft>
                      </a:pPr>
                      <a:r>
                        <a:rPr lang="es-ES" sz="1200"/>
                        <a:t> </a:t>
                      </a:r>
                      <a:endParaRPr lang="es-MX" sz="1200">
                        <a:latin typeface="Times New Roman"/>
                        <a:ea typeface="Times New Roman"/>
                        <a:cs typeface="Times New Roman"/>
                      </a:endParaRPr>
                    </a:p>
                  </a:txBody>
                  <a:tcPr marL="59055" marR="59055" marT="0" marB="0" anchor="b"/>
                </a:tc>
                <a:tc>
                  <a:txBody>
                    <a:bodyPr/>
                    <a:lstStyle/>
                    <a:p>
                      <a:pPr algn="ctr">
                        <a:lnSpc>
                          <a:spcPct val="200000"/>
                        </a:lnSpc>
                        <a:spcAft>
                          <a:spcPts val="0"/>
                        </a:spcAft>
                      </a:pPr>
                      <a:r>
                        <a:rPr lang="es-ES" sz="1200"/>
                        <a:t>n</a:t>
                      </a:r>
                      <a:endParaRPr lang="es-MX" sz="1200">
                        <a:latin typeface="Times New Roman"/>
                        <a:ea typeface="Times New Roman"/>
                        <a:cs typeface="Times New Roman"/>
                      </a:endParaRPr>
                    </a:p>
                  </a:txBody>
                  <a:tcPr marL="59055" marR="59055" marT="0" marB="0" anchor="b"/>
                </a:tc>
                <a:tc>
                  <a:txBody>
                    <a:bodyPr/>
                    <a:lstStyle/>
                    <a:p>
                      <a:pPr algn="ctr">
                        <a:lnSpc>
                          <a:spcPct val="200000"/>
                        </a:lnSpc>
                        <a:spcAft>
                          <a:spcPts val="0"/>
                        </a:spcAft>
                      </a:pPr>
                      <a:r>
                        <a:rPr lang="es-ES" sz="1200"/>
                        <a:t>%</a:t>
                      </a:r>
                      <a:endParaRPr lang="es-MX" sz="1200">
                        <a:latin typeface="Times New Roman"/>
                        <a:ea typeface="Times New Roman"/>
                        <a:cs typeface="Times New Roman"/>
                      </a:endParaRPr>
                    </a:p>
                  </a:txBody>
                  <a:tcPr marL="59055" marR="59055" marT="0" marB="0" anchor="b"/>
                </a:tc>
                <a:tc>
                  <a:txBody>
                    <a:bodyPr/>
                    <a:lstStyle/>
                    <a:p>
                      <a:pPr algn="ctr">
                        <a:lnSpc>
                          <a:spcPct val="200000"/>
                        </a:lnSpc>
                        <a:spcAft>
                          <a:spcPts val="0"/>
                        </a:spcAft>
                      </a:pPr>
                      <a:r>
                        <a:rPr lang="es-ES" sz="1200"/>
                        <a:t>n</a:t>
                      </a:r>
                      <a:endParaRPr lang="es-MX" sz="1200">
                        <a:latin typeface="Times New Roman"/>
                        <a:ea typeface="Times New Roman"/>
                        <a:cs typeface="Times New Roman"/>
                      </a:endParaRPr>
                    </a:p>
                  </a:txBody>
                  <a:tcPr marL="59055" marR="59055" marT="0" marB="0" anchor="b"/>
                </a:tc>
                <a:tc>
                  <a:txBody>
                    <a:bodyPr/>
                    <a:lstStyle/>
                    <a:p>
                      <a:pPr algn="ctr">
                        <a:lnSpc>
                          <a:spcPct val="200000"/>
                        </a:lnSpc>
                        <a:spcAft>
                          <a:spcPts val="0"/>
                        </a:spcAft>
                      </a:pPr>
                      <a:r>
                        <a:rPr lang="es-ES" sz="1200"/>
                        <a:t>%</a:t>
                      </a:r>
                      <a:endParaRPr lang="es-MX" sz="1200">
                        <a:latin typeface="Times New Roman"/>
                        <a:ea typeface="Times New Roman"/>
                        <a:cs typeface="Times New Roman"/>
                      </a:endParaRPr>
                    </a:p>
                  </a:txBody>
                  <a:tcPr marL="59055" marR="59055" marT="0" marB="0" anchor="b"/>
                </a:tc>
                <a:tc>
                  <a:txBody>
                    <a:bodyPr/>
                    <a:lstStyle/>
                    <a:p>
                      <a:pPr algn="ctr">
                        <a:lnSpc>
                          <a:spcPct val="200000"/>
                        </a:lnSpc>
                        <a:spcAft>
                          <a:spcPts val="0"/>
                        </a:spcAft>
                      </a:pPr>
                      <a:r>
                        <a:rPr lang="es-ES" sz="1200"/>
                        <a:t>n</a:t>
                      </a:r>
                      <a:endParaRPr lang="es-MX" sz="1200">
                        <a:latin typeface="Times New Roman"/>
                        <a:ea typeface="Times New Roman"/>
                        <a:cs typeface="Times New Roman"/>
                      </a:endParaRPr>
                    </a:p>
                  </a:txBody>
                  <a:tcPr marL="59055" marR="59055" marT="0" marB="0" anchor="b"/>
                </a:tc>
                <a:tc>
                  <a:txBody>
                    <a:bodyPr/>
                    <a:lstStyle/>
                    <a:p>
                      <a:pPr algn="ctr">
                        <a:lnSpc>
                          <a:spcPct val="200000"/>
                        </a:lnSpc>
                        <a:spcAft>
                          <a:spcPts val="0"/>
                        </a:spcAft>
                      </a:pPr>
                      <a:r>
                        <a:rPr lang="es-ES" sz="1200"/>
                        <a:t>%</a:t>
                      </a:r>
                      <a:endParaRPr lang="es-MX" sz="1200">
                        <a:latin typeface="Times New Roman"/>
                        <a:ea typeface="Times New Roman"/>
                        <a:cs typeface="Times New Roman"/>
                      </a:endParaRPr>
                    </a:p>
                  </a:txBody>
                  <a:tcPr marL="59055" marR="59055" marT="0" marB="0" anchor="b"/>
                </a:tc>
                <a:tc>
                  <a:txBody>
                    <a:bodyPr/>
                    <a:lstStyle/>
                    <a:p>
                      <a:pPr algn="ctr">
                        <a:lnSpc>
                          <a:spcPct val="200000"/>
                        </a:lnSpc>
                        <a:spcAft>
                          <a:spcPts val="0"/>
                        </a:spcAft>
                      </a:pPr>
                      <a:r>
                        <a:rPr lang="es-ES" sz="1200"/>
                        <a:t>Sig.</a:t>
                      </a:r>
                      <a:endParaRPr lang="es-MX" sz="1200">
                        <a:latin typeface="Times New Roman"/>
                        <a:ea typeface="Times New Roman"/>
                        <a:cs typeface="Times New Roman"/>
                      </a:endParaRPr>
                    </a:p>
                  </a:txBody>
                  <a:tcPr marL="59055" marR="59055" marT="0" marB="0" anchor="b"/>
                </a:tc>
              </a:tr>
              <a:tr h="370840">
                <a:tc>
                  <a:txBody>
                    <a:bodyPr/>
                    <a:lstStyle/>
                    <a:p>
                      <a:pPr>
                        <a:lnSpc>
                          <a:spcPct val="200000"/>
                        </a:lnSpc>
                        <a:spcAft>
                          <a:spcPts val="0"/>
                        </a:spcAft>
                      </a:pPr>
                      <a:endParaRPr lang="es-ES" sz="1200"/>
                    </a:p>
                    <a:p>
                      <a:pPr>
                        <a:lnSpc>
                          <a:spcPct val="200000"/>
                        </a:lnSpc>
                        <a:spcAft>
                          <a:spcPts val="0"/>
                        </a:spcAft>
                      </a:pPr>
                      <a:r>
                        <a:rPr lang="es-ES" sz="1200"/>
                        <a:t>Hospitalización del neonato</a:t>
                      </a:r>
                      <a:endParaRPr lang="es-MX" sz="1200">
                        <a:latin typeface="Times New Roman"/>
                        <a:ea typeface="Times New Roman"/>
                        <a:cs typeface="Times New Roman"/>
                      </a:endParaRPr>
                    </a:p>
                  </a:txBody>
                  <a:tcPr marL="59055" marR="59055" marT="0" marB="0"/>
                </a:tc>
                <a:tc>
                  <a:txBody>
                    <a:bodyPr/>
                    <a:lstStyle/>
                    <a:p>
                      <a:pPr algn="ctr">
                        <a:lnSpc>
                          <a:spcPct val="200000"/>
                        </a:lnSpc>
                        <a:spcAft>
                          <a:spcPts val="0"/>
                        </a:spcAft>
                      </a:pPr>
                      <a:r>
                        <a:rPr lang="es-ES" sz="1200"/>
                        <a:t>11</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7.5%</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18</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7.5%</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10</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4.8%</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.44</a:t>
                      </a:r>
                      <a:endParaRPr lang="es-MX" sz="1200">
                        <a:latin typeface="Times New Roman"/>
                        <a:ea typeface="Times New Roman"/>
                        <a:cs typeface="Times New Roman"/>
                      </a:endParaRPr>
                    </a:p>
                  </a:txBody>
                  <a:tcPr marL="59055" marR="59055" marT="0" marB="0" anchor="ctr"/>
                </a:tc>
              </a:tr>
              <a:tr h="370840">
                <a:tc>
                  <a:txBody>
                    <a:bodyPr/>
                    <a:lstStyle/>
                    <a:p>
                      <a:pPr>
                        <a:lnSpc>
                          <a:spcPct val="200000"/>
                        </a:lnSpc>
                        <a:spcAft>
                          <a:spcPts val="0"/>
                        </a:spcAft>
                      </a:pPr>
                      <a:r>
                        <a:rPr lang="es-ES" sz="1200"/>
                        <a:t>Desprendimiento de placenta</a:t>
                      </a:r>
                      <a:endParaRPr lang="es-MX" sz="1200">
                        <a:latin typeface="Times New Roman"/>
                        <a:ea typeface="Times New Roman"/>
                        <a:cs typeface="Times New Roman"/>
                      </a:endParaRPr>
                    </a:p>
                  </a:txBody>
                  <a:tcPr marL="59055" marR="59055" marT="0" marB="0"/>
                </a:tc>
                <a:tc>
                  <a:txBody>
                    <a:bodyPr/>
                    <a:lstStyle/>
                    <a:p>
                      <a:pPr algn="ctr">
                        <a:lnSpc>
                          <a:spcPct val="200000"/>
                        </a:lnSpc>
                        <a:spcAft>
                          <a:spcPts val="0"/>
                        </a:spcAft>
                      </a:pPr>
                      <a:r>
                        <a:rPr lang="es-ES" sz="1200"/>
                        <a:t>1</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a:t>.7%</a:t>
                      </a:r>
                      <a:endParaRPr lang="es-MX" sz="1200" dirty="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0</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.0%</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1</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.5%</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smtClean="0"/>
                        <a:t>.</a:t>
                      </a:r>
                      <a:r>
                        <a:rPr lang="es-ES" sz="1200" dirty="0"/>
                        <a:t>48</a:t>
                      </a:r>
                      <a:endParaRPr lang="es-MX" sz="1200" dirty="0">
                        <a:latin typeface="Times New Roman"/>
                        <a:ea typeface="Times New Roman"/>
                        <a:cs typeface="Times New Roman"/>
                      </a:endParaRPr>
                    </a:p>
                  </a:txBody>
                  <a:tcPr marL="59055" marR="59055" marT="0" marB="0" anchor="ctr"/>
                </a:tc>
              </a:tr>
              <a:tr h="370840">
                <a:tc>
                  <a:txBody>
                    <a:bodyPr/>
                    <a:lstStyle/>
                    <a:p>
                      <a:pPr>
                        <a:lnSpc>
                          <a:spcPct val="200000"/>
                        </a:lnSpc>
                        <a:spcAft>
                          <a:spcPts val="0"/>
                        </a:spcAft>
                      </a:pPr>
                      <a:r>
                        <a:rPr lang="es-ES" sz="1200"/>
                        <a:t>Placenta Previa</a:t>
                      </a:r>
                      <a:endParaRPr lang="es-MX" sz="1200">
                        <a:latin typeface="Times New Roman"/>
                        <a:ea typeface="Times New Roman"/>
                        <a:cs typeface="Times New Roman"/>
                      </a:endParaRPr>
                    </a:p>
                  </a:txBody>
                  <a:tcPr marL="59055" marR="59055" marT="0" marB="0"/>
                </a:tc>
                <a:tc>
                  <a:txBody>
                    <a:bodyPr/>
                    <a:lstStyle/>
                    <a:p>
                      <a:pPr algn="ctr">
                        <a:lnSpc>
                          <a:spcPct val="200000"/>
                        </a:lnSpc>
                        <a:spcAft>
                          <a:spcPts val="0"/>
                        </a:spcAft>
                      </a:pPr>
                      <a:r>
                        <a:rPr lang="es-ES" sz="1200"/>
                        <a:t>1</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.7%</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0</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.0%</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0</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.0%</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.21</a:t>
                      </a:r>
                      <a:endParaRPr lang="es-MX" sz="1200">
                        <a:latin typeface="Times New Roman"/>
                        <a:ea typeface="Times New Roman"/>
                        <a:cs typeface="Times New Roman"/>
                      </a:endParaRPr>
                    </a:p>
                  </a:txBody>
                  <a:tcPr marL="59055" marR="59055" marT="0" marB="0" anchor="ctr"/>
                </a:tc>
              </a:tr>
              <a:tr h="370840">
                <a:tc>
                  <a:txBody>
                    <a:bodyPr/>
                    <a:lstStyle/>
                    <a:p>
                      <a:pPr>
                        <a:lnSpc>
                          <a:spcPct val="200000"/>
                        </a:lnSpc>
                        <a:spcAft>
                          <a:spcPts val="0"/>
                        </a:spcAft>
                      </a:pPr>
                      <a:r>
                        <a:rPr lang="es-ES" sz="1200"/>
                        <a:t>Distocia TDP</a:t>
                      </a:r>
                      <a:endParaRPr lang="es-MX" sz="1200">
                        <a:latin typeface="Times New Roman"/>
                        <a:ea typeface="Times New Roman"/>
                        <a:cs typeface="Times New Roman"/>
                      </a:endParaRPr>
                    </a:p>
                  </a:txBody>
                  <a:tcPr marL="59055" marR="59055" marT="0" marB="0"/>
                </a:tc>
                <a:tc>
                  <a:txBody>
                    <a:bodyPr/>
                    <a:lstStyle/>
                    <a:p>
                      <a:pPr algn="ctr">
                        <a:lnSpc>
                          <a:spcPct val="200000"/>
                        </a:lnSpc>
                        <a:spcAft>
                          <a:spcPts val="0"/>
                        </a:spcAft>
                      </a:pPr>
                      <a:r>
                        <a:rPr lang="es-ES" sz="1200"/>
                        <a:t>8</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5.5%</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8</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3.3%</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5</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2.4%</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.29</a:t>
                      </a:r>
                      <a:endParaRPr lang="es-MX" sz="1200">
                        <a:latin typeface="Times New Roman"/>
                        <a:ea typeface="Times New Roman"/>
                        <a:cs typeface="Times New Roman"/>
                      </a:endParaRPr>
                    </a:p>
                  </a:txBody>
                  <a:tcPr marL="59055" marR="59055" marT="0" marB="0" anchor="ctr"/>
                </a:tc>
              </a:tr>
              <a:tr h="370840">
                <a:tc>
                  <a:txBody>
                    <a:bodyPr/>
                    <a:lstStyle/>
                    <a:p>
                      <a:pPr>
                        <a:lnSpc>
                          <a:spcPct val="200000"/>
                        </a:lnSpc>
                        <a:spcAft>
                          <a:spcPts val="0"/>
                        </a:spcAft>
                      </a:pPr>
                      <a:r>
                        <a:rPr lang="es-ES" sz="1200"/>
                        <a:t>Líquido meconial</a:t>
                      </a:r>
                      <a:endParaRPr lang="es-MX" sz="1200">
                        <a:latin typeface="Times New Roman"/>
                        <a:ea typeface="Times New Roman"/>
                        <a:cs typeface="Times New Roman"/>
                      </a:endParaRPr>
                    </a:p>
                  </a:txBody>
                  <a:tcPr marL="59055" marR="59055" marT="0" marB="0"/>
                </a:tc>
                <a:tc>
                  <a:txBody>
                    <a:bodyPr/>
                    <a:lstStyle/>
                    <a:p>
                      <a:pPr algn="ctr">
                        <a:lnSpc>
                          <a:spcPct val="200000"/>
                        </a:lnSpc>
                        <a:spcAft>
                          <a:spcPts val="0"/>
                        </a:spcAft>
                      </a:pPr>
                      <a:r>
                        <a:rPr lang="es-ES" sz="1200"/>
                        <a:t>6</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4.1%</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18</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7.5%</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17</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8.1%</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.30</a:t>
                      </a:r>
                      <a:endParaRPr lang="es-MX" sz="1200">
                        <a:latin typeface="Times New Roman"/>
                        <a:ea typeface="Times New Roman"/>
                        <a:cs typeface="Times New Roman"/>
                      </a:endParaRPr>
                    </a:p>
                  </a:txBody>
                  <a:tcPr marL="59055" marR="59055" marT="0" marB="0" anchor="ctr"/>
                </a:tc>
              </a:tr>
              <a:tr h="370840">
                <a:tc>
                  <a:txBody>
                    <a:bodyPr/>
                    <a:lstStyle/>
                    <a:p>
                      <a:pPr>
                        <a:lnSpc>
                          <a:spcPct val="200000"/>
                        </a:lnSpc>
                        <a:spcAft>
                          <a:spcPts val="0"/>
                        </a:spcAft>
                      </a:pPr>
                      <a:r>
                        <a:rPr lang="es-ES" sz="1200"/>
                        <a:t>Mortalidad perinatal</a:t>
                      </a:r>
                      <a:endParaRPr lang="es-MX" sz="1200">
                        <a:latin typeface="Times New Roman"/>
                        <a:ea typeface="Times New Roman"/>
                        <a:cs typeface="Times New Roman"/>
                      </a:endParaRPr>
                    </a:p>
                  </a:txBody>
                  <a:tcPr marL="59055" marR="59055" marT="0" marB="0"/>
                </a:tc>
                <a:tc>
                  <a:txBody>
                    <a:bodyPr/>
                    <a:lstStyle/>
                    <a:p>
                      <a:pPr algn="ctr">
                        <a:lnSpc>
                          <a:spcPct val="200000"/>
                        </a:lnSpc>
                        <a:spcAft>
                          <a:spcPts val="0"/>
                        </a:spcAft>
                      </a:pPr>
                      <a:r>
                        <a:rPr lang="es-ES" sz="1200"/>
                        <a:t>1</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.7%</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0</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.0%</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0</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a:t>.0%</a:t>
                      </a:r>
                      <a:endParaRPr lang="es-MX" sz="1200">
                        <a:latin typeface="Times New Roman"/>
                        <a:ea typeface="Times New Roman"/>
                        <a:cs typeface="Times New Roman"/>
                      </a:endParaRPr>
                    </a:p>
                  </a:txBody>
                  <a:tcPr marL="59055" marR="59055" marT="0" marB="0" anchor="ctr"/>
                </a:tc>
                <a:tc>
                  <a:txBody>
                    <a:bodyPr/>
                    <a:lstStyle/>
                    <a:p>
                      <a:pPr algn="ctr">
                        <a:lnSpc>
                          <a:spcPct val="200000"/>
                        </a:lnSpc>
                        <a:spcAft>
                          <a:spcPts val="0"/>
                        </a:spcAft>
                      </a:pPr>
                      <a:r>
                        <a:rPr lang="es-ES" sz="1200" dirty="0"/>
                        <a:t>.21</a:t>
                      </a:r>
                      <a:endParaRPr lang="es-MX" sz="1200" dirty="0">
                        <a:latin typeface="Times New Roman"/>
                        <a:ea typeface="Times New Roman"/>
                        <a:cs typeface="Times New Roman"/>
                      </a:endParaRPr>
                    </a:p>
                  </a:txBody>
                  <a:tcPr marL="59055" marR="59055" marT="0" marB="0" anchor="ct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980728"/>
            <a:ext cx="8352928" cy="4738531"/>
          </a:xfrm>
        </p:spPr>
        <p:txBody>
          <a:bodyPr>
            <a:noAutofit/>
          </a:bodyPr>
          <a:lstStyle/>
          <a:p>
            <a:pPr algn="just">
              <a:lnSpc>
                <a:spcPct val="170000"/>
              </a:lnSpc>
            </a:pPr>
            <a:r>
              <a:rPr lang="es-ES" sz="1600" dirty="0" smtClean="0"/>
              <a:t>     El método utilizado en estos estudios  para clasificar a las embarazadas de acuerdo a su índice de masa corporal, es el mismo que se utilizó en este trabajo</a:t>
            </a:r>
            <a:endParaRPr lang="es-MX" sz="1600" dirty="0" smtClean="0"/>
          </a:p>
          <a:p>
            <a:pPr algn="just">
              <a:lnSpc>
                <a:spcPct val="170000"/>
              </a:lnSpc>
            </a:pPr>
            <a:r>
              <a:rPr lang="es-ES" sz="1600" dirty="0" smtClean="0"/>
              <a:t>     Las guías existentes de incremento de peso en pacientes obesas normalmente recomiendan que la embarazada obesa incremente como máximo 7 kg durante todo el embarazo. En este estudio las pacientes obesas incrementaron 13.75 kg durante el embarazo siendo este incremento mayor que en las pacientes con sobrepeso y peso normal, esto difiere a lo reportado en un estudio realizado en México donde el incremento en obesas fue &lt;2.2 kg</a:t>
            </a:r>
            <a:endParaRPr lang="es-MX" sz="1600" dirty="0" smtClean="0"/>
          </a:p>
          <a:p>
            <a:pPr algn="just">
              <a:lnSpc>
                <a:spcPct val="170000"/>
              </a:lnSpc>
            </a:pPr>
            <a:r>
              <a:rPr lang="es-ES" sz="1500" dirty="0" smtClean="0"/>
              <a:t>     </a:t>
            </a:r>
          </a:p>
          <a:p>
            <a:endParaRPr lang="es-MX" sz="1500" dirty="0"/>
          </a:p>
        </p:txBody>
      </p:sp>
      <p:sp>
        <p:nvSpPr>
          <p:cNvPr id="3" name="2 Título"/>
          <p:cNvSpPr>
            <a:spLocks noGrp="1"/>
          </p:cNvSpPr>
          <p:nvPr>
            <p:ph type="title"/>
          </p:nvPr>
        </p:nvSpPr>
        <p:spPr>
          <a:xfrm>
            <a:off x="467544" y="0"/>
            <a:ext cx="8229600" cy="1143000"/>
          </a:xfrm>
        </p:spPr>
        <p:txBody>
          <a:bodyPr>
            <a:normAutofit/>
          </a:bodyPr>
          <a:lstStyle/>
          <a:p>
            <a:pPr algn="ctr"/>
            <a:r>
              <a:rPr lang="es-MX" sz="3200" dirty="0" smtClean="0">
                <a:solidFill>
                  <a:schemeClr val="tx1"/>
                </a:solidFill>
                <a:effectLst/>
              </a:rPr>
              <a:t>Discusión</a:t>
            </a:r>
            <a:endParaRPr lang="es-MX" sz="3200" dirty="0">
              <a:solidFill>
                <a:schemeClr val="tx1"/>
              </a:solidFill>
              <a:effectLst/>
            </a:endParaRPr>
          </a:p>
        </p:txBody>
      </p:sp>
      <p:sp>
        <p:nvSpPr>
          <p:cNvPr id="4" name="3 Rectángulo redondeado"/>
          <p:cNvSpPr/>
          <p:nvPr/>
        </p:nvSpPr>
        <p:spPr>
          <a:xfrm>
            <a:off x="1835696" y="6309320"/>
            <a:ext cx="7308304" cy="548680"/>
          </a:xfrm>
          <a:prstGeom prst="roundRect">
            <a:avLst>
              <a:gd name="adj" fmla="val 4591"/>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s-MX" sz="1200" dirty="0" err="1" smtClean="0"/>
              <a:t>Perichart</a:t>
            </a:r>
            <a:r>
              <a:rPr lang="es-MX" sz="1200" dirty="0" smtClean="0"/>
              <a:t> PO, Impacto de la obesidad </a:t>
            </a:r>
            <a:r>
              <a:rPr lang="es-MX" sz="1200" dirty="0" err="1" smtClean="0"/>
              <a:t>pregestacional</a:t>
            </a:r>
            <a:r>
              <a:rPr lang="es-MX" sz="1200" dirty="0" smtClean="0"/>
              <a:t> en el estado nutricio de mujeres embarazadas de la ciudad de México. </a:t>
            </a:r>
            <a:r>
              <a:rPr lang="es-MX" sz="1200" dirty="0" err="1" smtClean="0"/>
              <a:t>Ginecol</a:t>
            </a:r>
            <a:r>
              <a:rPr lang="es-MX" sz="1200" dirty="0" smtClean="0"/>
              <a:t> </a:t>
            </a:r>
            <a:r>
              <a:rPr lang="es-MX" sz="1200" dirty="0" err="1" smtClean="0"/>
              <a:t>Obstet</a:t>
            </a:r>
            <a:r>
              <a:rPr lang="es-MX" sz="1200" dirty="0" smtClean="0"/>
              <a:t> </a:t>
            </a:r>
            <a:r>
              <a:rPr lang="es-MX" sz="1200" dirty="0" err="1" smtClean="0"/>
              <a:t>Mex</a:t>
            </a:r>
            <a:r>
              <a:rPr lang="es-MX" sz="1200" dirty="0" smtClean="0"/>
              <a:t> 2006;74:77-88.</a:t>
            </a:r>
          </a:p>
        </p:txBody>
      </p:sp>
      <p:sp>
        <p:nvSpPr>
          <p:cNvPr id="62465" name="Rectangle 1"/>
          <p:cNvSpPr>
            <a:spLocks noChangeArrowheads="1"/>
          </p:cNvSpPr>
          <p:nvPr/>
        </p:nvSpPr>
        <p:spPr bwMode="auto">
          <a:xfrm>
            <a:off x="0" y="-253916"/>
            <a:ext cx="184731" cy="5078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endParaRPr kumimoji="0" lang="es-MX"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endParaRPr lang="es-MX" sz="1600" dirty="0" smtClean="0"/>
          </a:p>
          <a:p>
            <a:r>
              <a:rPr lang="es-ES" sz="1600" dirty="0" smtClean="0"/>
              <a:t>En el presente estudio la frecuencia de diabetes </a:t>
            </a:r>
            <a:r>
              <a:rPr lang="es-ES" sz="1600" dirty="0" err="1" smtClean="0"/>
              <a:t>gestacional</a:t>
            </a:r>
            <a:r>
              <a:rPr lang="es-ES" sz="1600" dirty="0" smtClean="0"/>
              <a:t> en embarazadas con obesidad  (1.5%) fue menor, pero no la frecuencia de hipertensión arterial sistémica (14.4%) p=0.00</a:t>
            </a:r>
            <a:endParaRPr lang="es-MX" sz="1600" dirty="0" smtClean="0"/>
          </a:p>
          <a:p>
            <a:endParaRPr lang="es-MX" sz="1600" dirty="0" smtClean="0"/>
          </a:p>
          <a:p>
            <a:r>
              <a:rPr lang="es-MX" sz="1600" dirty="0" smtClean="0"/>
              <a:t>En nuestro estudio no encontramos diferencia entre los 3 grupos respecto a rotura prematura de membranas, parto </a:t>
            </a:r>
            <a:r>
              <a:rPr lang="es-MX" sz="1600" dirty="0" err="1" smtClean="0"/>
              <a:t>pretermino</a:t>
            </a:r>
            <a:r>
              <a:rPr lang="es-MX" sz="1600" dirty="0" smtClean="0"/>
              <a:t>, embarazo prolongado inducción del trabajo de parto, y complicaciones postoperatoria. Lo cual difiere con lo reportado.</a:t>
            </a:r>
          </a:p>
          <a:p>
            <a:endParaRPr lang="es-MX" sz="1600" dirty="0" smtClean="0"/>
          </a:p>
          <a:p>
            <a:r>
              <a:rPr lang="es-MX" sz="1600" dirty="0" smtClean="0"/>
              <a:t>No se demostraron diferencias en hospitalización de neonatos</a:t>
            </a:r>
            <a:r>
              <a:rPr lang="es-MX" sz="1600" smtClean="0"/>
              <a:t>,  </a:t>
            </a:r>
            <a:r>
              <a:rPr lang="es-MX" sz="1600" dirty="0" err="1" smtClean="0"/>
              <a:t>apgar</a:t>
            </a:r>
            <a:r>
              <a:rPr lang="es-MX" sz="1600" dirty="0" smtClean="0"/>
              <a:t> al 1min y 5 min en los 3 grupos de estudios.</a:t>
            </a:r>
          </a:p>
          <a:p>
            <a:endParaRPr lang="es-MX" dirty="0" smtClean="0"/>
          </a:p>
          <a:p>
            <a:r>
              <a:rPr lang="es-MX" sz="1600" dirty="0" smtClean="0"/>
              <a:t>Las variables de desprendimiento de placenta, presencia de liquido </a:t>
            </a:r>
            <a:r>
              <a:rPr lang="es-MX" sz="1600" dirty="0" err="1" smtClean="0"/>
              <a:t>meconial</a:t>
            </a:r>
            <a:r>
              <a:rPr lang="es-MX" sz="1600" dirty="0" smtClean="0"/>
              <a:t>, mortalidad perinatal, distocia de trabajo de parto, placenta previa no mostraron diferencias respeto a los 3 grupos de estudio.</a:t>
            </a:r>
          </a:p>
          <a:p>
            <a:endParaRPr lang="es-MX" dirty="0" smtClean="0"/>
          </a:p>
          <a:p>
            <a:endParaRPr lang="es-MX" dirty="0" smtClean="0"/>
          </a:p>
          <a:p>
            <a:endParaRPr lang="es-MX" dirty="0"/>
          </a:p>
        </p:txBody>
      </p:sp>
      <p:sp>
        <p:nvSpPr>
          <p:cNvPr id="3" name="2 Título"/>
          <p:cNvSpPr>
            <a:spLocks noGrp="1"/>
          </p:cNvSpPr>
          <p:nvPr>
            <p:ph type="title"/>
          </p:nvPr>
        </p:nvSpPr>
        <p:spPr/>
        <p:txBody>
          <a:bodyPr>
            <a:normAutofit/>
          </a:bodyPr>
          <a:lstStyle/>
          <a:p>
            <a:pPr algn="ctr"/>
            <a:r>
              <a:rPr lang="es-MX" sz="3200" dirty="0" smtClean="0">
                <a:solidFill>
                  <a:schemeClr val="tx1"/>
                </a:solidFill>
                <a:effectLst/>
              </a:rPr>
              <a:t>Discusión</a:t>
            </a:r>
            <a:endParaRPr lang="es-MX" sz="3200" dirty="0">
              <a:solidFill>
                <a:schemeClr val="tx1"/>
              </a:solidFill>
              <a:effectLs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25000" lnSpcReduction="20000"/>
          </a:bodyPr>
          <a:lstStyle/>
          <a:p>
            <a:pPr>
              <a:lnSpc>
                <a:spcPct val="170000"/>
              </a:lnSpc>
            </a:pPr>
            <a:r>
              <a:rPr lang="es-ES" sz="6400" dirty="0" smtClean="0"/>
              <a:t>La frecuencia de operación cesárea es similar en pacientes son peso normal, sobrepeso y obesidad.</a:t>
            </a:r>
          </a:p>
          <a:p>
            <a:pPr>
              <a:lnSpc>
                <a:spcPct val="170000"/>
              </a:lnSpc>
            </a:pPr>
            <a:endParaRPr lang="es-MX" sz="6400" dirty="0" smtClean="0"/>
          </a:p>
          <a:p>
            <a:pPr>
              <a:lnSpc>
                <a:spcPct val="170000"/>
              </a:lnSpc>
            </a:pPr>
            <a:r>
              <a:rPr lang="es-ES" sz="6400" dirty="0" smtClean="0"/>
              <a:t>La frecuencia de rotura prematura de membranas, nacimiento </a:t>
            </a:r>
            <a:r>
              <a:rPr lang="es-ES" sz="6400" dirty="0" err="1" smtClean="0"/>
              <a:t>pretérmino</a:t>
            </a:r>
            <a:r>
              <a:rPr lang="es-ES" sz="6400" dirty="0" smtClean="0"/>
              <a:t>, inducción del parto y embarazo prolongado no se ve afectada por diferencia en el IMC.</a:t>
            </a:r>
          </a:p>
          <a:p>
            <a:pPr>
              <a:lnSpc>
                <a:spcPct val="170000"/>
              </a:lnSpc>
            </a:pPr>
            <a:endParaRPr lang="es-MX" sz="6400" dirty="0" smtClean="0"/>
          </a:p>
          <a:p>
            <a:pPr>
              <a:lnSpc>
                <a:spcPct val="170000"/>
              </a:lnSpc>
            </a:pPr>
            <a:r>
              <a:rPr lang="es-ES" sz="6400" dirty="0" smtClean="0"/>
              <a:t>El sobrepeso incremento el riesgo de complicaciones </a:t>
            </a:r>
            <a:r>
              <a:rPr lang="es-ES" sz="6400" dirty="0" err="1" smtClean="0"/>
              <a:t>trans</a:t>
            </a:r>
            <a:r>
              <a:rPr lang="es-ES" sz="6400" dirty="0" smtClean="0"/>
              <a:t>-operatorias durante la operación cesárea</a:t>
            </a:r>
          </a:p>
          <a:p>
            <a:pPr>
              <a:lnSpc>
                <a:spcPct val="170000"/>
              </a:lnSpc>
            </a:pPr>
            <a:endParaRPr lang="es-MX" dirty="0" smtClean="0"/>
          </a:p>
          <a:p>
            <a:pPr>
              <a:lnSpc>
                <a:spcPct val="170000"/>
              </a:lnSpc>
            </a:pPr>
            <a:endParaRPr lang="es-MX" dirty="0" smtClean="0"/>
          </a:p>
          <a:p>
            <a:pPr>
              <a:lnSpc>
                <a:spcPct val="170000"/>
              </a:lnSpc>
              <a:buNone/>
            </a:pPr>
            <a:r>
              <a:rPr lang="es-ES" dirty="0" smtClean="0"/>
              <a:t>	</a:t>
            </a:r>
            <a:endParaRPr lang="es-MX" dirty="0" smtClean="0"/>
          </a:p>
          <a:p>
            <a:endParaRPr lang="es-MX" dirty="0"/>
          </a:p>
        </p:txBody>
      </p:sp>
      <p:sp>
        <p:nvSpPr>
          <p:cNvPr id="3" name="2 Título"/>
          <p:cNvSpPr>
            <a:spLocks noGrp="1"/>
          </p:cNvSpPr>
          <p:nvPr>
            <p:ph type="title"/>
          </p:nvPr>
        </p:nvSpPr>
        <p:spPr/>
        <p:txBody>
          <a:bodyPr/>
          <a:lstStyle/>
          <a:p>
            <a:pPr algn="ctr"/>
            <a:r>
              <a:rPr lang="es-MX" dirty="0" smtClean="0">
                <a:solidFill>
                  <a:schemeClr val="tx1"/>
                </a:solidFill>
                <a:effectLst/>
              </a:rPr>
              <a:t>Conclusiones</a:t>
            </a:r>
            <a:endParaRPr lang="es-MX" dirty="0">
              <a:solidFill>
                <a:schemeClr val="tx1"/>
              </a:solidFill>
              <a:effectLs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nSpc>
                <a:spcPct val="160000"/>
              </a:lnSpc>
            </a:pPr>
            <a:endParaRPr lang="es-ES" dirty="0" smtClean="0"/>
          </a:p>
          <a:p>
            <a:pPr>
              <a:lnSpc>
                <a:spcPct val="160000"/>
              </a:lnSpc>
            </a:pPr>
            <a:r>
              <a:rPr lang="es-ES" sz="1600" dirty="0" smtClean="0"/>
              <a:t>La obesidad se asoció con un mayor riesgo de </a:t>
            </a:r>
            <a:r>
              <a:rPr lang="es-ES" sz="1600" dirty="0" err="1" smtClean="0"/>
              <a:t>macrosomía</a:t>
            </a:r>
            <a:r>
              <a:rPr lang="es-ES" sz="1600" dirty="0" smtClean="0"/>
              <a:t> fetal.</a:t>
            </a:r>
          </a:p>
          <a:p>
            <a:pPr>
              <a:lnSpc>
                <a:spcPct val="160000"/>
              </a:lnSpc>
              <a:buNone/>
            </a:pPr>
            <a:endParaRPr lang="es-ES" sz="1600" dirty="0" smtClean="0"/>
          </a:p>
          <a:p>
            <a:pPr>
              <a:lnSpc>
                <a:spcPct val="160000"/>
              </a:lnSpc>
            </a:pPr>
            <a:r>
              <a:rPr lang="es-ES" sz="1600" dirty="0" smtClean="0"/>
              <a:t>No existen diferencias en los resultados perinatales entre los tres grupos e estudio en lo que respecta a las puntuaciones de </a:t>
            </a:r>
            <a:r>
              <a:rPr lang="es-ES" sz="1600" dirty="0" err="1" smtClean="0"/>
              <a:t>Apgar</a:t>
            </a:r>
            <a:r>
              <a:rPr lang="es-ES" sz="1600" dirty="0" smtClean="0"/>
              <a:t>, ingresos a unidad de cuidados neonatales, mortalidad perinatal y malformaciones congénitas.</a:t>
            </a:r>
            <a:endParaRPr lang="es-MX" sz="1600" dirty="0"/>
          </a:p>
        </p:txBody>
      </p:sp>
      <p:sp>
        <p:nvSpPr>
          <p:cNvPr id="3" name="2 Título"/>
          <p:cNvSpPr>
            <a:spLocks noGrp="1"/>
          </p:cNvSpPr>
          <p:nvPr>
            <p:ph type="title"/>
          </p:nvPr>
        </p:nvSpPr>
        <p:spPr/>
        <p:txBody>
          <a:bodyPr/>
          <a:lstStyle/>
          <a:p>
            <a:pPr algn="ctr"/>
            <a:r>
              <a:rPr lang="es-MX" dirty="0" smtClean="0">
                <a:solidFill>
                  <a:schemeClr val="tx1"/>
                </a:solidFill>
                <a:effectLst/>
              </a:rPr>
              <a:t>Conclusiones</a:t>
            </a:r>
            <a:endParaRPr lang="es-MX" dirty="0">
              <a:effectLs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pPr algn="ctr"/>
            <a:r>
              <a:rPr lang="es-MX" dirty="0" smtClean="0">
                <a:solidFill>
                  <a:schemeClr val="tx1"/>
                </a:solidFill>
                <a:effectLst/>
              </a:rPr>
              <a:t>FIN</a:t>
            </a:r>
            <a:endParaRPr lang="es-MX" dirty="0">
              <a:solidFill>
                <a:schemeClr val="tx1"/>
              </a:solidFill>
              <a:effectLst/>
            </a:endParaRPr>
          </a:p>
        </p:txBody>
      </p:sp>
      <p:pic>
        <p:nvPicPr>
          <p:cNvPr id="59394" name="Picture 2" descr="C:\Users\Alfredo\Pictures\honey moOn I\DSC00064.JPG"/>
          <p:cNvPicPr>
            <a:picLocks noGrp="1" noChangeAspect="1" noChangeArrowheads="1"/>
          </p:cNvPicPr>
          <p:nvPr>
            <p:ph idx="1"/>
          </p:nvPr>
        </p:nvPicPr>
        <p:blipFill>
          <a:blip r:embed="rId2" cstate="print"/>
          <a:srcRect/>
          <a:stretch>
            <a:fillRect/>
          </a:stretch>
        </p:blipFill>
        <p:spPr bwMode="auto">
          <a:xfrm>
            <a:off x="467544" y="1412776"/>
            <a:ext cx="3240360" cy="4525962"/>
          </a:xfrm>
          <a:prstGeom prst="rect">
            <a:avLst/>
          </a:prstGeom>
          <a:noFill/>
        </p:spPr>
      </p:pic>
      <p:pic>
        <p:nvPicPr>
          <p:cNvPr id="59396" name="Picture 4" descr="C:\Users\Alfredo\Pictures\honey moOn I\DSC00101.JPG"/>
          <p:cNvPicPr>
            <a:picLocks noChangeAspect="1" noChangeArrowheads="1"/>
          </p:cNvPicPr>
          <p:nvPr/>
        </p:nvPicPr>
        <p:blipFill>
          <a:blip r:embed="rId3" cstate="print"/>
          <a:srcRect/>
          <a:stretch>
            <a:fillRect/>
          </a:stretch>
        </p:blipFill>
        <p:spPr bwMode="auto">
          <a:xfrm>
            <a:off x="5292080" y="1484784"/>
            <a:ext cx="3405524" cy="446449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just"/>
            <a:r>
              <a:rPr lang="es-ES" sz="1600" dirty="0" smtClean="0"/>
              <a:t>La incidencia de la obesidad durante el embarazo se ha modificado en el tiempo, actualmente se encuentra  entre 6% a 28%</a:t>
            </a:r>
          </a:p>
          <a:p>
            <a:pPr algn="just"/>
            <a:endParaRPr lang="es-ES" sz="1600" dirty="0" smtClean="0"/>
          </a:p>
          <a:p>
            <a:pPr algn="just"/>
            <a:r>
              <a:rPr lang="es-ES" sz="1600" dirty="0" smtClean="0"/>
              <a:t>La Obesidad en embarazadas, se asocia al aumento de la  incidencia de:</a:t>
            </a:r>
          </a:p>
          <a:p>
            <a:pPr algn="just">
              <a:buNone/>
            </a:pPr>
            <a:r>
              <a:rPr lang="es-ES" sz="1600" dirty="0" smtClean="0"/>
              <a:t>  </a:t>
            </a:r>
          </a:p>
          <a:p>
            <a:pPr algn="just"/>
            <a:r>
              <a:rPr lang="es-ES" sz="1600" dirty="0" smtClean="0"/>
              <a:t>operación cesárea (RR 2.2 – IC 1.7-2.8) </a:t>
            </a:r>
          </a:p>
          <a:p>
            <a:pPr algn="just"/>
            <a:r>
              <a:rPr lang="es-ES" sz="1600" dirty="0" err="1" smtClean="0"/>
              <a:t>macrosomía</a:t>
            </a:r>
            <a:r>
              <a:rPr lang="es-ES" sz="1600" dirty="0" smtClean="0"/>
              <a:t> fetal (RR 3.1 – IC 2.1 – 4.8) </a:t>
            </a:r>
          </a:p>
          <a:p>
            <a:pPr algn="just"/>
            <a:r>
              <a:rPr lang="es-ES" sz="1600" dirty="0" smtClean="0"/>
              <a:t>mortalidad perinatal (RR 16.7 IC 4.9-56)</a:t>
            </a:r>
          </a:p>
          <a:p>
            <a:pPr algn="just"/>
            <a:r>
              <a:rPr lang="es-ES" sz="1600" dirty="0" smtClean="0"/>
              <a:t>hipertensión (OR ajustado 2.38, IC95% 2,24-2,52)  </a:t>
            </a:r>
          </a:p>
          <a:p>
            <a:pPr algn="just"/>
            <a:r>
              <a:rPr lang="es-ES" sz="1600" dirty="0" smtClean="0"/>
              <a:t>Infección de la herida quirúrgica (OR ajustada 1.60,      IC 1.53-1.67), </a:t>
            </a:r>
          </a:p>
          <a:p>
            <a:pPr algn="just"/>
            <a:r>
              <a:rPr lang="es-ES" sz="1600" dirty="0" smtClean="0"/>
              <a:t>enfermedad tromboembolia venosa (OR ajustada 2.17 IC 1.30-3.63) </a:t>
            </a:r>
          </a:p>
          <a:p>
            <a:pPr algn="just"/>
            <a:r>
              <a:rPr lang="es-ES" sz="1600" dirty="0" smtClean="0"/>
              <a:t>inducción del parto (OR ajustada 1.94, IC 1.86-2.04) </a:t>
            </a:r>
          </a:p>
          <a:p>
            <a:pPr algn="just"/>
            <a:r>
              <a:rPr lang="es-ES" sz="1600" dirty="0" err="1" smtClean="0"/>
              <a:t>preeclampsia</a:t>
            </a:r>
            <a:r>
              <a:rPr lang="es-ES" sz="1600" dirty="0" smtClean="0"/>
              <a:t> (OR ajustada 3  IC 2.49-3.62) </a:t>
            </a:r>
          </a:p>
        </p:txBody>
      </p:sp>
      <p:sp>
        <p:nvSpPr>
          <p:cNvPr id="3" name="2 Título"/>
          <p:cNvSpPr>
            <a:spLocks noGrp="1"/>
          </p:cNvSpPr>
          <p:nvPr>
            <p:ph type="title"/>
          </p:nvPr>
        </p:nvSpPr>
        <p:spPr/>
        <p:txBody>
          <a:bodyPr>
            <a:normAutofit/>
          </a:bodyPr>
          <a:lstStyle/>
          <a:p>
            <a:pPr algn="ctr"/>
            <a:r>
              <a:rPr lang="es-MX" sz="3200" dirty="0" smtClean="0">
                <a:solidFill>
                  <a:schemeClr val="tx1"/>
                </a:solidFill>
                <a:effectLst/>
              </a:rPr>
              <a:t>Marco Teórico</a:t>
            </a:r>
            <a:endParaRPr lang="es-MX" sz="3200" dirty="0"/>
          </a:p>
        </p:txBody>
      </p:sp>
      <p:sp>
        <p:nvSpPr>
          <p:cNvPr id="4" name="3 Rectángulo redondeado"/>
          <p:cNvSpPr/>
          <p:nvPr/>
        </p:nvSpPr>
        <p:spPr>
          <a:xfrm>
            <a:off x="683568" y="6165304"/>
            <a:ext cx="8460432" cy="692696"/>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200" dirty="0" err="1" smtClean="0"/>
              <a:t>Mantakas</a:t>
            </a:r>
            <a:r>
              <a:rPr lang="en-US" sz="1200" dirty="0" smtClean="0"/>
              <a:t> A, </a:t>
            </a:r>
            <a:r>
              <a:rPr lang="en-US" sz="1200" b="1" dirty="0" smtClean="0"/>
              <a:t>Farrell </a:t>
            </a:r>
            <a:r>
              <a:rPr lang="en-US" sz="1200" b="1" dirty="0" err="1" smtClean="0"/>
              <a:t>T</a:t>
            </a:r>
            <a:r>
              <a:rPr lang="en-US" sz="1200" dirty="0" err="1" smtClean="0"/>
              <a:t>The</a:t>
            </a:r>
            <a:r>
              <a:rPr lang="en-US" sz="1200" dirty="0" smtClean="0"/>
              <a:t> influence of increasing BMI in </a:t>
            </a:r>
            <a:r>
              <a:rPr lang="en-US" sz="1200" dirty="0" err="1" smtClean="0"/>
              <a:t>nulliparous</a:t>
            </a:r>
            <a:r>
              <a:rPr lang="en-US" sz="1200" dirty="0" smtClean="0"/>
              <a:t> women on pregnancy outcome. </a:t>
            </a:r>
            <a:r>
              <a:rPr lang="en-US" sz="1200" dirty="0" err="1" smtClean="0"/>
              <a:t>Eur</a:t>
            </a:r>
            <a:r>
              <a:rPr lang="en-US" sz="1200" dirty="0" smtClean="0"/>
              <a:t> J </a:t>
            </a:r>
            <a:r>
              <a:rPr lang="en-US" sz="1200" dirty="0" err="1" smtClean="0"/>
              <a:t>Obstet</a:t>
            </a:r>
            <a:r>
              <a:rPr lang="en-US" sz="1200" dirty="0" smtClean="0"/>
              <a:t> </a:t>
            </a:r>
            <a:r>
              <a:rPr lang="en-US" sz="1200" dirty="0" err="1" smtClean="0"/>
              <a:t>Gynecol</a:t>
            </a:r>
            <a:r>
              <a:rPr lang="en-US" sz="1200" dirty="0" smtClean="0"/>
              <a:t> </a:t>
            </a:r>
            <a:r>
              <a:rPr lang="en-US" sz="1200" dirty="0" err="1" smtClean="0"/>
              <a:t>Reprod</a:t>
            </a:r>
            <a:r>
              <a:rPr lang="en-US" sz="1200" dirty="0" smtClean="0"/>
              <a:t> Biol.  2010;153:43-46</a:t>
            </a:r>
          </a:p>
          <a:p>
            <a:pPr algn="just"/>
            <a:r>
              <a:rPr lang="en-US" sz="1200" dirty="0"/>
              <a:t>Robinson HE, Colleen M, O’Connell KS. Joseph MD, McLeod L. Maternal outcomes in pregnancies complicated by obesity. </a:t>
            </a:r>
            <a:r>
              <a:rPr lang="en-US" sz="1200" dirty="0" err="1"/>
              <a:t>Obstet</a:t>
            </a:r>
            <a:r>
              <a:rPr lang="en-US" sz="1200" dirty="0"/>
              <a:t> </a:t>
            </a:r>
            <a:r>
              <a:rPr lang="en-US" sz="1200" dirty="0" err="1"/>
              <a:t>Gynecol</a:t>
            </a:r>
            <a:r>
              <a:rPr lang="en-US" sz="1200" dirty="0"/>
              <a:t> 2005;106:1357–64</a:t>
            </a:r>
            <a:endParaRPr lang="es-MX" sz="1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nSpc>
                <a:spcPct val="170000"/>
              </a:lnSpc>
              <a:buNone/>
            </a:pPr>
            <a:endParaRPr lang="es-MX" sz="2400" dirty="0" smtClean="0"/>
          </a:p>
          <a:p>
            <a:pPr algn="just">
              <a:lnSpc>
                <a:spcPct val="170000"/>
              </a:lnSpc>
              <a:buNone/>
            </a:pPr>
            <a:r>
              <a:rPr lang="es-MX" sz="2400" dirty="0" smtClean="0"/>
              <a:t>¿Existe asociación entre el índice de masa corporal y el resultado obstétrico y resultados perinatales? </a:t>
            </a:r>
            <a:r>
              <a:rPr lang="es-ES" sz="2400" dirty="0" smtClean="0"/>
              <a:t>    	</a:t>
            </a:r>
            <a:endParaRPr lang="es-MX" sz="2400" dirty="0" smtClean="0"/>
          </a:p>
          <a:p>
            <a:pPr>
              <a:lnSpc>
                <a:spcPct val="170000"/>
              </a:lnSpc>
            </a:pPr>
            <a:endParaRPr lang="es-MX" sz="2400" dirty="0"/>
          </a:p>
        </p:txBody>
      </p:sp>
      <p:sp>
        <p:nvSpPr>
          <p:cNvPr id="3" name="2 Título"/>
          <p:cNvSpPr>
            <a:spLocks noGrp="1"/>
          </p:cNvSpPr>
          <p:nvPr>
            <p:ph type="title"/>
          </p:nvPr>
        </p:nvSpPr>
        <p:spPr/>
        <p:txBody>
          <a:bodyPr>
            <a:normAutofit/>
          </a:bodyPr>
          <a:lstStyle/>
          <a:p>
            <a:pPr algn="ctr"/>
            <a:r>
              <a:rPr lang="es-MX" sz="3200" dirty="0" smtClean="0">
                <a:solidFill>
                  <a:schemeClr val="tx1"/>
                </a:solidFill>
                <a:effectLst/>
              </a:rPr>
              <a:t>Planteamiento del problema</a:t>
            </a:r>
            <a:endParaRPr lang="es-MX" sz="3200" dirty="0">
              <a:solidFill>
                <a:schemeClr val="tx1"/>
              </a:solidFill>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95536" y="1412776"/>
            <a:ext cx="8229600" cy="4525963"/>
          </a:xfrm>
        </p:spPr>
        <p:txBody>
          <a:bodyPr>
            <a:noAutofit/>
          </a:bodyPr>
          <a:lstStyle/>
          <a:p>
            <a:pPr algn="just">
              <a:lnSpc>
                <a:spcPct val="170000"/>
              </a:lnSpc>
            </a:pPr>
            <a:r>
              <a:rPr lang="es-MX" sz="1500" b="1" dirty="0" smtClean="0"/>
              <a:t> </a:t>
            </a:r>
            <a:r>
              <a:rPr lang="es-MX" sz="1500" dirty="0" smtClean="0"/>
              <a:t>   Recientemente, ante la Organización Mundial de la Salud, México, se convirtió en centro de atención al aparecer cómo el 2do lugar mundial de obesidad, con una alta prevalencia en todos los grupos de edad, incluyendo la edad reproductiva. </a:t>
            </a:r>
          </a:p>
          <a:p>
            <a:pPr algn="just">
              <a:lnSpc>
                <a:spcPct val="170000"/>
              </a:lnSpc>
            </a:pPr>
            <a:r>
              <a:rPr lang="es-MX" sz="1500" dirty="0" smtClean="0"/>
              <a:t>     Sabemos, por investigaciones previas realizadas en diferentes partes del mundo, que la obesidad se relaciona con diversos resultados perinatales adversos, y mayor presencia de </a:t>
            </a:r>
            <a:r>
              <a:rPr lang="es-MX" sz="1500" dirty="0" err="1" smtClean="0"/>
              <a:t>co</a:t>
            </a:r>
            <a:r>
              <a:rPr lang="es-MX" sz="1500" dirty="0" smtClean="0"/>
              <a:t>-morbilidades.  Sin embargo,  la alta prevalencia de obesidad que tenemos (70%), resulta de sumo interés el conocer la asociación del índice de masa corporal y resultado obstétrico, así como el  grado de afección perinatal de este problema de salud pública.</a:t>
            </a:r>
          </a:p>
          <a:p>
            <a:pPr algn="just">
              <a:lnSpc>
                <a:spcPct val="170000"/>
              </a:lnSpc>
              <a:buNone/>
            </a:pPr>
            <a:r>
              <a:rPr lang="es-ES" sz="1500" b="1" dirty="0" smtClean="0"/>
              <a:t> </a:t>
            </a:r>
            <a:endParaRPr lang="es-MX" sz="1500" dirty="0" smtClean="0"/>
          </a:p>
          <a:p>
            <a:endParaRPr lang="es-MX" sz="1500" dirty="0"/>
          </a:p>
        </p:txBody>
      </p:sp>
      <p:sp>
        <p:nvSpPr>
          <p:cNvPr id="3" name="2 Título"/>
          <p:cNvSpPr>
            <a:spLocks noGrp="1"/>
          </p:cNvSpPr>
          <p:nvPr>
            <p:ph type="title"/>
          </p:nvPr>
        </p:nvSpPr>
        <p:spPr/>
        <p:txBody>
          <a:bodyPr>
            <a:normAutofit/>
          </a:bodyPr>
          <a:lstStyle/>
          <a:p>
            <a:pPr algn="ctr"/>
            <a:r>
              <a:rPr lang="es-MX" sz="3200" dirty="0" smtClean="0">
                <a:solidFill>
                  <a:schemeClr val="tx1"/>
                </a:solidFill>
                <a:effectLst/>
              </a:rPr>
              <a:t>Justificación del estudio</a:t>
            </a:r>
            <a:endParaRPr lang="es-MX" sz="3200" dirty="0">
              <a:solidFill>
                <a:schemeClr val="tx1"/>
              </a:solidFill>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1124744"/>
            <a:ext cx="8229600" cy="4972008"/>
          </a:xfrm>
        </p:spPr>
        <p:txBody>
          <a:bodyPr>
            <a:noAutofit/>
          </a:bodyPr>
          <a:lstStyle/>
          <a:p>
            <a:pPr>
              <a:lnSpc>
                <a:spcPct val="150000"/>
              </a:lnSpc>
            </a:pPr>
            <a:r>
              <a:rPr lang="es-ES" sz="1600" b="1" dirty="0" smtClean="0"/>
              <a:t>Objetivo General:</a:t>
            </a:r>
            <a:endParaRPr lang="es-MX" sz="1600" dirty="0" smtClean="0"/>
          </a:p>
          <a:p>
            <a:pPr>
              <a:lnSpc>
                <a:spcPct val="150000"/>
              </a:lnSpc>
              <a:buNone/>
            </a:pPr>
            <a:r>
              <a:rPr lang="es-ES" sz="1600" dirty="0" smtClean="0"/>
              <a:t>Evaluar la vía de resolución de embarazo y los resultados perinatales inmediatos en pacientes obstétricas de acuerdo a su índice de masa corporal.</a:t>
            </a:r>
            <a:endParaRPr lang="es-MX" sz="1600" dirty="0" smtClean="0"/>
          </a:p>
          <a:p>
            <a:pPr>
              <a:lnSpc>
                <a:spcPct val="150000"/>
              </a:lnSpc>
              <a:buNone/>
            </a:pPr>
            <a:endParaRPr lang="es-MX" sz="1600" dirty="0" smtClean="0"/>
          </a:p>
          <a:p>
            <a:pPr>
              <a:lnSpc>
                <a:spcPct val="150000"/>
              </a:lnSpc>
            </a:pPr>
            <a:r>
              <a:rPr lang="es-ES" sz="1600" b="1" dirty="0" smtClean="0"/>
              <a:t>Objetivos específicos:</a:t>
            </a:r>
            <a:endParaRPr lang="es-MX" sz="1600" dirty="0" smtClean="0"/>
          </a:p>
          <a:p>
            <a:pPr>
              <a:lnSpc>
                <a:spcPct val="150000"/>
              </a:lnSpc>
              <a:buNone/>
            </a:pPr>
            <a:r>
              <a:rPr lang="es-ES" sz="1600" dirty="0" smtClean="0"/>
              <a:t>Determinar la proporción de pacientes que se someten a cesárea en cada uno de los grupos.</a:t>
            </a:r>
            <a:endParaRPr lang="es-MX" sz="1600" dirty="0" smtClean="0"/>
          </a:p>
          <a:p>
            <a:pPr>
              <a:lnSpc>
                <a:spcPct val="150000"/>
              </a:lnSpc>
              <a:buNone/>
            </a:pPr>
            <a:r>
              <a:rPr lang="es-ES" sz="1600" dirty="0" smtClean="0"/>
              <a:t>Determinar la frecuencia de pacientes por grupo de estudio, de Diabetes </a:t>
            </a:r>
            <a:r>
              <a:rPr lang="es-ES" sz="1600" dirty="0" err="1" smtClean="0"/>
              <a:t>gestacional</a:t>
            </a:r>
            <a:r>
              <a:rPr lang="es-ES" sz="1600" dirty="0" smtClean="0"/>
              <a:t>, enfermedad </a:t>
            </a:r>
            <a:r>
              <a:rPr lang="es-ES" sz="1600" dirty="0" err="1" smtClean="0"/>
              <a:t>hipertensiva</a:t>
            </a:r>
            <a:r>
              <a:rPr lang="es-ES" sz="1600" dirty="0" smtClean="0"/>
              <a:t> del embarazo, retraso del crecimiento intrauterino </a:t>
            </a:r>
            <a:r>
              <a:rPr lang="es-ES" sz="1600" dirty="0" err="1" smtClean="0"/>
              <a:t>macrosomia</a:t>
            </a:r>
            <a:r>
              <a:rPr lang="es-ES" sz="1600" dirty="0" smtClean="0"/>
              <a:t> fetal, complicaciones obstétricas, estancia intrahospitalaria, ruptura prematura de membranas</a:t>
            </a:r>
            <a:endParaRPr lang="es-MX" sz="1600" dirty="0" smtClean="0"/>
          </a:p>
          <a:p>
            <a:pPr>
              <a:lnSpc>
                <a:spcPct val="150000"/>
              </a:lnSpc>
              <a:buNone/>
            </a:pPr>
            <a:r>
              <a:rPr lang="es-ES" sz="1600" dirty="0" smtClean="0"/>
              <a:t>Cuantificar el </a:t>
            </a:r>
            <a:r>
              <a:rPr lang="es-ES" sz="1600" dirty="0" err="1" smtClean="0"/>
              <a:t>apgar</a:t>
            </a:r>
            <a:r>
              <a:rPr lang="es-ES" sz="1600" dirty="0" smtClean="0"/>
              <a:t> al minuto y a los 5 minutos de los recién nacidos,  por grupo de estudio.</a:t>
            </a:r>
            <a:endParaRPr lang="es-MX" sz="1600" dirty="0" smtClean="0"/>
          </a:p>
          <a:p>
            <a:endParaRPr lang="es-MX" sz="1100" dirty="0"/>
          </a:p>
        </p:txBody>
      </p:sp>
      <p:sp>
        <p:nvSpPr>
          <p:cNvPr id="3" name="2 Título"/>
          <p:cNvSpPr>
            <a:spLocks noGrp="1"/>
          </p:cNvSpPr>
          <p:nvPr>
            <p:ph type="title"/>
          </p:nvPr>
        </p:nvSpPr>
        <p:spPr>
          <a:xfrm>
            <a:off x="467544" y="0"/>
            <a:ext cx="8229600" cy="980728"/>
          </a:xfrm>
        </p:spPr>
        <p:txBody>
          <a:bodyPr>
            <a:normAutofit/>
          </a:bodyPr>
          <a:lstStyle/>
          <a:p>
            <a:pPr algn="ctr"/>
            <a:r>
              <a:rPr lang="es-MX" sz="3200" dirty="0" smtClean="0">
                <a:solidFill>
                  <a:schemeClr val="tx1"/>
                </a:solidFill>
                <a:effectLst/>
              </a:rPr>
              <a:t>Objetivos</a:t>
            </a:r>
            <a:endParaRPr lang="es-MX" sz="3200" dirty="0">
              <a:solidFill>
                <a:schemeClr val="tx1"/>
              </a:solidFill>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85000" lnSpcReduction="10000"/>
          </a:bodyPr>
          <a:lstStyle/>
          <a:p>
            <a:pPr>
              <a:buNone/>
            </a:pPr>
            <a:r>
              <a:rPr lang="es-ES" sz="2400" b="1" dirty="0" smtClean="0"/>
              <a:t>Taxonomía de la Investigación:</a:t>
            </a:r>
            <a:endParaRPr lang="es-MX" sz="2400" dirty="0" smtClean="0"/>
          </a:p>
          <a:p>
            <a:r>
              <a:rPr lang="es-ES" sz="2400" dirty="0" smtClean="0"/>
              <a:t>Observacional, Longitudinal, </a:t>
            </a:r>
            <a:r>
              <a:rPr lang="es-ES" sz="2400" dirty="0" err="1" smtClean="0"/>
              <a:t>prolectivo</a:t>
            </a:r>
            <a:r>
              <a:rPr lang="es-ES" sz="2400" dirty="0" smtClean="0"/>
              <a:t>, comparativo, abierto.</a:t>
            </a:r>
            <a:endParaRPr lang="es-MX" sz="2400" dirty="0" smtClean="0"/>
          </a:p>
          <a:p>
            <a:endParaRPr lang="es-ES" sz="2400" b="1" dirty="0" smtClean="0"/>
          </a:p>
          <a:p>
            <a:pPr>
              <a:buNone/>
            </a:pPr>
            <a:r>
              <a:rPr lang="es-ES" sz="2400" b="1" dirty="0" smtClean="0"/>
              <a:t>Diseño del estudio:</a:t>
            </a:r>
            <a:endParaRPr lang="es-MX" sz="2400" dirty="0" smtClean="0"/>
          </a:p>
          <a:p>
            <a:r>
              <a:rPr lang="es-ES" sz="2400" dirty="0" smtClean="0"/>
              <a:t>Estudio de cohortes comparativas.</a:t>
            </a:r>
            <a:endParaRPr lang="es-MX" sz="2400" dirty="0" smtClean="0"/>
          </a:p>
          <a:p>
            <a:pPr algn="just">
              <a:lnSpc>
                <a:spcPct val="150000"/>
              </a:lnSpc>
              <a:buNone/>
            </a:pPr>
            <a:endParaRPr lang="es-ES" sz="2400" dirty="0" smtClean="0"/>
          </a:p>
          <a:p>
            <a:pPr algn="just">
              <a:lnSpc>
                <a:spcPct val="150000"/>
              </a:lnSpc>
              <a:buNone/>
            </a:pPr>
            <a:r>
              <a:rPr lang="es-ES" sz="2400" b="1" dirty="0" smtClean="0"/>
              <a:t>Universo de estudio:</a:t>
            </a:r>
          </a:p>
          <a:p>
            <a:pPr algn="just">
              <a:lnSpc>
                <a:spcPct val="150000"/>
              </a:lnSpc>
            </a:pPr>
            <a:r>
              <a:rPr lang="es-ES" sz="2400" dirty="0" smtClean="0"/>
              <a:t>Durante el periodo Noviembre del 2010 y diciembre del 2011, se incluyo a toda paciente embarazada, que solicito su atención y resolución a su embarazo en el área de toco cirugía, en el Hospital Civil de Culiacán.</a:t>
            </a:r>
          </a:p>
          <a:p>
            <a:pPr algn="just">
              <a:lnSpc>
                <a:spcPct val="150000"/>
              </a:lnSpc>
            </a:pPr>
            <a:endParaRPr lang="es-ES" sz="2400" dirty="0" smtClean="0"/>
          </a:p>
          <a:p>
            <a:endParaRPr lang="es-MX" sz="2400" dirty="0"/>
          </a:p>
        </p:txBody>
      </p:sp>
      <p:sp>
        <p:nvSpPr>
          <p:cNvPr id="3" name="2 Título"/>
          <p:cNvSpPr>
            <a:spLocks noGrp="1"/>
          </p:cNvSpPr>
          <p:nvPr>
            <p:ph type="title"/>
          </p:nvPr>
        </p:nvSpPr>
        <p:spPr/>
        <p:txBody>
          <a:bodyPr>
            <a:normAutofit/>
          </a:bodyPr>
          <a:lstStyle/>
          <a:p>
            <a:pPr algn="ctr"/>
            <a:r>
              <a:rPr lang="es-MX" sz="3200" dirty="0" smtClean="0">
                <a:solidFill>
                  <a:schemeClr val="tx1"/>
                </a:solidFill>
                <a:effectLst/>
              </a:rPr>
              <a:t>Material y Método</a:t>
            </a:r>
            <a:endParaRPr lang="es-MX" sz="3200" dirty="0">
              <a:solidFill>
                <a:schemeClr val="tx1"/>
              </a:solidFill>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70000" lnSpcReduction="20000"/>
          </a:bodyPr>
          <a:lstStyle/>
          <a:p>
            <a:r>
              <a:rPr lang="es-ES" sz="2800" b="1" dirty="0" smtClean="0"/>
              <a:t>Criterios de inclusión:</a:t>
            </a:r>
            <a:endParaRPr lang="es-MX" sz="2800" dirty="0" smtClean="0"/>
          </a:p>
          <a:p>
            <a:r>
              <a:rPr lang="es-ES" sz="2800" dirty="0" smtClean="0"/>
              <a:t>Paciente embarazada que solicite atención y resolución de su embarazo en toco cirugía.</a:t>
            </a:r>
            <a:endParaRPr lang="es-MX" sz="2800" dirty="0" smtClean="0"/>
          </a:p>
          <a:p>
            <a:pPr>
              <a:buNone/>
            </a:pPr>
            <a:r>
              <a:rPr lang="es-ES" sz="2800" dirty="0" smtClean="0"/>
              <a:t> </a:t>
            </a:r>
            <a:endParaRPr lang="es-MX" sz="2800" dirty="0" smtClean="0"/>
          </a:p>
          <a:p>
            <a:r>
              <a:rPr lang="es-ES" sz="2800" b="1" dirty="0" smtClean="0"/>
              <a:t>Criterios de exclusión:</a:t>
            </a:r>
            <a:endParaRPr lang="es-MX" sz="2800" dirty="0" smtClean="0"/>
          </a:p>
          <a:p>
            <a:r>
              <a:rPr lang="es-ES" sz="2800" dirty="0" smtClean="0"/>
              <a:t>Pacientes con enfermedad crónica – degenerativa, previo al embarazo que influya en el resultado perinatal y/o obstétrico.</a:t>
            </a:r>
            <a:endParaRPr lang="es-MX" sz="2800" dirty="0" smtClean="0"/>
          </a:p>
          <a:p>
            <a:pPr>
              <a:buNone/>
            </a:pPr>
            <a:r>
              <a:rPr lang="es-ES" sz="2800" dirty="0" smtClean="0"/>
              <a:t> </a:t>
            </a:r>
            <a:endParaRPr lang="es-MX" sz="2800" dirty="0" smtClean="0"/>
          </a:p>
          <a:p>
            <a:r>
              <a:rPr lang="es-ES" sz="2800" b="1" dirty="0" smtClean="0"/>
              <a:t>Criterios de eliminación</a:t>
            </a:r>
            <a:endParaRPr lang="es-MX" sz="2800" dirty="0" smtClean="0"/>
          </a:p>
          <a:p>
            <a:r>
              <a:rPr lang="es-ES" sz="2800" dirty="0" smtClean="0"/>
              <a:t>Paciente que no acepte firmar el consentimiento informado</a:t>
            </a:r>
            <a:endParaRPr lang="es-MX" sz="2800" dirty="0" smtClean="0"/>
          </a:p>
          <a:p>
            <a:endParaRPr lang="es-ES" sz="2800" dirty="0" smtClean="0"/>
          </a:p>
          <a:p>
            <a:pPr>
              <a:buNone/>
            </a:pPr>
            <a:endParaRPr lang="es-ES" sz="2800" dirty="0" smtClean="0"/>
          </a:p>
          <a:p>
            <a:r>
              <a:rPr lang="es-ES" sz="2800" dirty="0" smtClean="0"/>
              <a:t>Se analizaron las siguientes variables: operación cesárea, RPM, parto </a:t>
            </a:r>
            <a:r>
              <a:rPr lang="es-ES" sz="2800" dirty="0" err="1" smtClean="0"/>
              <a:t>pretérmino</a:t>
            </a:r>
            <a:r>
              <a:rPr lang="es-ES" sz="2800" dirty="0" smtClean="0"/>
              <a:t>, inducción del trabajo de parto, embarazo prolongado, </a:t>
            </a:r>
            <a:r>
              <a:rPr lang="es-ES" sz="2800" dirty="0" err="1" smtClean="0"/>
              <a:t>macrosomía</a:t>
            </a:r>
            <a:r>
              <a:rPr lang="es-ES" sz="2800" dirty="0" smtClean="0"/>
              <a:t> fetal, </a:t>
            </a:r>
            <a:r>
              <a:rPr lang="es-ES" sz="2800" dirty="0" err="1" smtClean="0"/>
              <a:t>Apgar</a:t>
            </a:r>
            <a:r>
              <a:rPr lang="es-ES" sz="2800" dirty="0" smtClean="0"/>
              <a:t>, mortalidad perinatal y malformación congénitas.</a:t>
            </a:r>
            <a:endParaRPr lang="es-MX" sz="2800" dirty="0" smtClean="0"/>
          </a:p>
          <a:p>
            <a:endParaRPr lang="es-MX" dirty="0"/>
          </a:p>
        </p:txBody>
      </p:sp>
      <p:sp>
        <p:nvSpPr>
          <p:cNvPr id="3" name="2 Título"/>
          <p:cNvSpPr>
            <a:spLocks noGrp="1"/>
          </p:cNvSpPr>
          <p:nvPr>
            <p:ph type="title"/>
          </p:nvPr>
        </p:nvSpPr>
        <p:spPr/>
        <p:txBody>
          <a:bodyPr/>
          <a:lstStyle/>
          <a:p>
            <a:pPr algn="ctr"/>
            <a:r>
              <a:rPr lang="es-MX" dirty="0" smtClean="0">
                <a:solidFill>
                  <a:schemeClr val="tx1"/>
                </a:solidFill>
                <a:effectLst/>
              </a:rPr>
              <a:t>Material y método</a:t>
            </a:r>
            <a:endParaRPr lang="es-MX" dirty="0">
              <a:solidFill>
                <a:schemeClr val="tx1"/>
              </a:solidFill>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lnSpcReduction="10000"/>
          </a:bodyPr>
          <a:lstStyle/>
          <a:p>
            <a:pPr>
              <a:buNone/>
            </a:pPr>
            <a:r>
              <a:rPr lang="es-ES" sz="2400" dirty="0" smtClean="0"/>
              <a:t>	</a:t>
            </a:r>
          </a:p>
          <a:p>
            <a:pPr>
              <a:buNone/>
            </a:pPr>
            <a:endParaRPr lang="es-ES" sz="2400" dirty="0" smtClean="0"/>
          </a:p>
          <a:p>
            <a:pPr algn="just">
              <a:lnSpc>
                <a:spcPct val="150000"/>
              </a:lnSpc>
            </a:pPr>
            <a:r>
              <a:rPr lang="es-ES" sz="2400" dirty="0" smtClean="0"/>
              <a:t>     Los métodos estadísticos se determinaron mediante medidas de asociación,  diferencias entre medias, valor p y con las pruebas estadísticas adecuadas de acuerdo al tipo de variable, tales como Chi-cuadrada, t-</a:t>
            </a:r>
            <a:r>
              <a:rPr lang="es-ES" sz="2400" dirty="0" err="1" smtClean="0"/>
              <a:t>student</a:t>
            </a:r>
            <a:r>
              <a:rPr lang="es-ES" sz="2400" dirty="0" smtClean="0"/>
              <a:t>, y ANOVA. Se </a:t>
            </a:r>
            <a:r>
              <a:rPr lang="es-ES" sz="2400" dirty="0" smtClean="0"/>
              <a:t>utilizaron </a:t>
            </a:r>
            <a:r>
              <a:rPr lang="es-ES" sz="2400" dirty="0" smtClean="0"/>
              <a:t>programa estadístico SPSS y </a:t>
            </a:r>
            <a:r>
              <a:rPr lang="es-ES" sz="2400" dirty="0" err="1" smtClean="0"/>
              <a:t>Epi-info</a:t>
            </a:r>
            <a:r>
              <a:rPr lang="es-ES" sz="2400" dirty="0" smtClean="0"/>
              <a:t>.</a:t>
            </a:r>
            <a:endParaRPr lang="es-MX" sz="2400" dirty="0" smtClean="0"/>
          </a:p>
          <a:p>
            <a:pPr algn="just">
              <a:lnSpc>
                <a:spcPct val="150000"/>
              </a:lnSpc>
              <a:buNone/>
            </a:pPr>
            <a:r>
              <a:rPr lang="es-ES" sz="2400" b="1" dirty="0" smtClean="0"/>
              <a:t> </a:t>
            </a:r>
            <a:endParaRPr lang="es-MX" sz="2400" dirty="0" smtClean="0"/>
          </a:p>
          <a:p>
            <a:endParaRPr lang="es-MX" sz="2400" dirty="0"/>
          </a:p>
        </p:txBody>
      </p:sp>
      <p:sp>
        <p:nvSpPr>
          <p:cNvPr id="3" name="2 Título"/>
          <p:cNvSpPr>
            <a:spLocks noGrp="1"/>
          </p:cNvSpPr>
          <p:nvPr>
            <p:ph type="title"/>
          </p:nvPr>
        </p:nvSpPr>
        <p:spPr/>
        <p:txBody>
          <a:bodyPr>
            <a:normAutofit/>
          </a:bodyPr>
          <a:lstStyle/>
          <a:p>
            <a:pPr algn="ctr"/>
            <a:r>
              <a:rPr lang="es-MX" sz="3200" dirty="0" smtClean="0">
                <a:solidFill>
                  <a:schemeClr val="tx1"/>
                </a:solidFill>
                <a:effectLst/>
              </a:rPr>
              <a:t>Análisis estadísticos </a:t>
            </a:r>
            <a:endParaRPr lang="es-MX" sz="3200" dirty="0">
              <a:solidFill>
                <a:schemeClr val="tx1"/>
              </a:solidFill>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914</TotalTime>
  <Words>1652</Words>
  <Application>Microsoft Office PowerPoint</Application>
  <PresentationFormat>Presentación en pantalla (4:3)</PresentationFormat>
  <Paragraphs>508</Paragraphs>
  <Slides>25</Slides>
  <Notes>1</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Concurrencia</vt:lpstr>
      <vt:lpstr>Diapositiva 1</vt:lpstr>
      <vt:lpstr>Marco Teórico</vt:lpstr>
      <vt:lpstr>Marco Teórico</vt:lpstr>
      <vt:lpstr>Planteamiento del problema</vt:lpstr>
      <vt:lpstr>Justificación del estudio</vt:lpstr>
      <vt:lpstr>Objetivos</vt:lpstr>
      <vt:lpstr>Material y Método</vt:lpstr>
      <vt:lpstr>Material y método</vt:lpstr>
      <vt:lpstr>Análisis estadísticos </vt:lpstr>
      <vt:lpstr>Resultados</vt:lpstr>
      <vt:lpstr>Resultados</vt:lpstr>
      <vt:lpstr>Resultados</vt:lpstr>
      <vt:lpstr>Resultados</vt:lpstr>
      <vt:lpstr>Resultados</vt:lpstr>
      <vt:lpstr>Resultados</vt:lpstr>
      <vt:lpstr>Resultados</vt:lpstr>
      <vt:lpstr>Diapositiva 17</vt:lpstr>
      <vt:lpstr>Resultado</vt:lpstr>
      <vt:lpstr>Resultados</vt:lpstr>
      <vt:lpstr>Resultados</vt:lpstr>
      <vt:lpstr>Discusión</vt:lpstr>
      <vt:lpstr>Discusión</vt:lpstr>
      <vt:lpstr>Conclusiones</vt:lpstr>
      <vt:lpstr>Conclusiones</vt:lpstr>
      <vt:lpstr>FIN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Alfredo reyes</dc:creator>
  <cp:lastModifiedBy>Auditorio</cp:lastModifiedBy>
  <cp:revision>48</cp:revision>
  <dcterms:created xsi:type="dcterms:W3CDTF">2012-02-09T00:28:30Z</dcterms:created>
  <dcterms:modified xsi:type="dcterms:W3CDTF">2012-02-09T19:04:43Z</dcterms:modified>
</cp:coreProperties>
</file>